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3" r:id="rId3"/>
    <p:sldId id="611" r:id="rId4"/>
    <p:sldId id="552" r:id="rId5"/>
    <p:sldId id="513" r:id="rId6"/>
    <p:sldId id="563" r:id="rId7"/>
    <p:sldId id="608" r:id="rId8"/>
    <p:sldId id="577" r:id="rId9"/>
    <p:sldId id="555" r:id="rId10"/>
    <p:sldId id="556" r:id="rId11"/>
    <p:sldId id="586" r:id="rId12"/>
    <p:sldId id="585" r:id="rId13"/>
    <p:sldId id="572" r:id="rId14"/>
    <p:sldId id="576" r:id="rId15"/>
    <p:sldId id="557" r:id="rId16"/>
    <p:sldId id="609" r:id="rId17"/>
    <p:sldId id="558" r:id="rId18"/>
    <p:sldId id="562" r:id="rId19"/>
    <p:sldId id="578" r:id="rId20"/>
    <p:sldId id="579" r:id="rId21"/>
    <p:sldId id="564" r:id="rId22"/>
    <p:sldId id="565" r:id="rId23"/>
    <p:sldId id="587" r:id="rId24"/>
    <p:sldId id="567" r:id="rId25"/>
    <p:sldId id="589" r:id="rId26"/>
    <p:sldId id="580" r:id="rId27"/>
    <p:sldId id="592" r:id="rId28"/>
    <p:sldId id="594" r:id="rId29"/>
    <p:sldId id="581" r:id="rId30"/>
    <p:sldId id="610" r:id="rId31"/>
    <p:sldId id="582" r:id="rId32"/>
    <p:sldId id="593" r:id="rId33"/>
    <p:sldId id="595" r:id="rId34"/>
    <p:sldId id="584" r:id="rId35"/>
    <p:sldId id="612" r:id="rId36"/>
    <p:sldId id="583" r:id="rId37"/>
    <p:sldId id="590" r:id="rId38"/>
    <p:sldId id="591" r:id="rId39"/>
    <p:sldId id="554" r:id="rId40"/>
    <p:sldId id="597" r:id="rId41"/>
    <p:sldId id="351" r:id="rId42"/>
    <p:sldId id="352" r:id="rId43"/>
    <p:sldId id="317" r:id="rId44"/>
    <p:sldId id="353" r:id="rId45"/>
    <p:sldId id="261" r:id="rId46"/>
    <p:sldId id="553" r:id="rId47"/>
    <p:sldId id="598" r:id="rId48"/>
    <p:sldId id="599" r:id="rId49"/>
    <p:sldId id="600" r:id="rId50"/>
    <p:sldId id="601" r:id="rId51"/>
    <p:sldId id="604" r:id="rId52"/>
    <p:sldId id="606" r:id="rId53"/>
    <p:sldId id="605" r:id="rId54"/>
    <p:sldId id="607" r:id="rId55"/>
    <p:sldId id="284" r:id="rId56"/>
    <p:sldId id="613" r:id="rId57"/>
    <p:sldId id="615" r:id="rId58"/>
    <p:sldId id="602" r:id="rId59"/>
    <p:sldId id="603" r:id="rId60"/>
    <p:sldId id="614" r:id="rId61"/>
    <p:sldId id="551" r:id="rId62"/>
    <p:sldId id="616" r:id="rId63"/>
    <p:sldId id="319" r:id="rId64"/>
    <p:sldId id="617" r:id="rId65"/>
    <p:sldId id="618" r:id="rId66"/>
    <p:sldId id="406" r:id="rId67"/>
    <p:sldId id="596" r:id="rId68"/>
    <p:sldId id="619" r:id="rId69"/>
    <p:sldId id="568" r:id="rId70"/>
    <p:sldId id="621" r:id="rId71"/>
    <p:sldId id="620" r:id="rId72"/>
    <p:sldId id="571" r:id="rId73"/>
    <p:sldId id="623" r:id="rId74"/>
    <p:sldId id="625" r:id="rId75"/>
    <p:sldId id="624" r:id="rId76"/>
    <p:sldId id="569" r:id="rId77"/>
    <p:sldId id="622" r:id="rId78"/>
    <p:sldId id="570" r:id="rId79"/>
    <p:sldId id="260" r:id="rId80"/>
  </p:sldIdLst>
  <p:sldSz cx="9144000" cy="6858000" type="screen4x3"/>
  <p:notesSz cx="6858000" cy="9144000"/>
  <p:defaultTextStyle>
    <a:defPPr>
      <a:defRPr lang="gl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DAA1"/>
    <a:srgbClr val="99FF99"/>
    <a:srgbClr val="663300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6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F031-F08E-4E3E-8CBF-7BAFEAD227E1}" type="datetimeFigureOut">
              <a:rPr lang="gl-ES" smtClean="0"/>
              <a:t>07/07/2022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13F49-77AC-4746-BC1E-F844D6D6B925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99867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F031-F08E-4E3E-8CBF-7BAFEAD227E1}" type="datetimeFigureOut">
              <a:rPr lang="gl-ES" smtClean="0"/>
              <a:t>07/07/2022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13F49-77AC-4746-BC1E-F844D6D6B925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966115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F031-F08E-4E3E-8CBF-7BAFEAD227E1}" type="datetimeFigureOut">
              <a:rPr lang="gl-ES" smtClean="0"/>
              <a:t>07/07/2022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13F49-77AC-4746-BC1E-F844D6D6B925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85833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F031-F08E-4E3E-8CBF-7BAFEAD227E1}" type="datetimeFigureOut">
              <a:rPr lang="gl-ES" smtClean="0"/>
              <a:t>07/07/2022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13F49-77AC-4746-BC1E-F844D6D6B925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42462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F031-F08E-4E3E-8CBF-7BAFEAD227E1}" type="datetimeFigureOut">
              <a:rPr lang="gl-ES" smtClean="0"/>
              <a:t>07/07/2022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13F49-77AC-4746-BC1E-F844D6D6B925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244545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F031-F08E-4E3E-8CBF-7BAFEAD227E1}" type="datetimeFigureOut">
              <a:rPr lang="gl-ES" smtClean="0"/>
              <a:t>07/07/2022</a:t>
            </a:fld>
            <a:endParaRPr lang="gl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13F49-77AC-4746-BC1E-F844D6D6B925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60895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F031-F08E-4E3E-8CBF-7BAFEAD227E1}" type="datetimeFigureOut">
              <a:rPr lang="gl-ES" smtClean="0"/>
              <a:t>07/07/2022</a:t>
            </a:fld>
            <a:endParaRPr lang="gl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13F49-77AC-4746-BC1E-F844D6D6B925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013619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F031-F08E-4E3E-8CBF-7BAFEAD227E1}" type="datetimeFigureOut">
              <a:rPr lang="gl-ES" smtClean="0"/>
              <a:t>07/07/2022</a:t>
            </a:fld>
            <a:endParaRPr lang="gl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13F49-77AC-4746-BC1E-F844D6D6B925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682239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F031-F08E-4E3E-8CBF-7BAFEAD227E1}" type="datetimeFigureOut">
              <a:rPr lang="gl-ES" smtClean="0"/>
              <a:t>07/07/2022</a:t>
            </a:fld>
            <a:endParaRPr lang="gl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13F49-77AC-4746-BC1E-F844D6D6B925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711337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F031-F08E-4E3E-8CBF-7BAFEAD227E1}" type="datetimeFigureOut">
              <a:rPr lang="gl-ES" smtClean="0"/>
              <a:t>07/07/2022</a:t>
            </a:fld>
            <a:endParaRPr lang="gl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13F49-77AC-4746-BC1E-F844D6D6B925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651620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F031-F08E-4E3E-8CBF-7BAFEAD227E1}" type="datetimeFigureOut">
              <a:rPr lang="gl-ES" smtClean="0"/>
              <a:t>07/07/2022</a:t>
            </a:fld>
            <a:endParaRPr lang="gl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13F49-77AC-4746-BC1E-F844D6D6B925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247191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2F031-F08E-4E3E-8CBF-7BAFEAD227E1}" type="datetimeFigureOut">
              <a:rPr lang="gl-ES" smtClean="0"/>
              <a:t>07/07/2022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13F49-77AC-4746-BC1E-F844D6D6B925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21383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-1" y="92075"/>
            <a:ext cx="9144000" cy="30469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ES" altLang="gl-ES" sz="6000" dirty="0">
                <a:solidFill>
                  <a:srgbClr val="E9DAA1"/>
                </a:solidFill>
                <a:latin typeface="Arial Black" panose="020B0A04020102020204" pitchFamily="34" charset="0"/>
              </a:rPr>
              <a:t>SERRA DO </a:t>
            </a:r>
            <a:endParaRPr lang="es-ES" altLang="gl-ES" sz="7200" dirty="0">
              <a:solidFill>
                <a:srgbClr val="E9DAA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7200" dirty="0">
                <a:solidFill>
                  <a:srgbClr val="E9DAA1"/>
                </a:solidFill>
                <a:latin typeface="Arial Black" panose="020B0A04020102020204" pitchFamily="34" charset="0"/>
              </a:rPr>
              <a:t>Faro de Avión</a:t>
            </a:r>
            <a:endParaRPr lang="gl-ES" sz="7200" dirty="0">
              <a:solidFill>
                <a:srgbClr val="E9DAA1"/>
              </a:solidFill>
              <a:latin typeface="Arial Black" panose="020B0A04020102020204" pitchFamily="34" charset="0"/>
            </a:endParaRPr>
          </a:p>
          <a:p>
            <a:pPr algn="ctr"/>
            <a:endParaRPr lang="es-ES" altLang="gl-ES" sz="6000" b="0" dirty="0">
              <a:solidFill>
                <a:srgbClr val="E9DAA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535D60-05B9-B1D6-6295-3506167D4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30492"/>
            <a:ext cx="9144000" cy="282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77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2" y="6329446"/>
            <a:ext cx="1937857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 Pedroso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0186323-E8FD-209C-F970-FC7B16BBD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22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71391"/>
            <a:ext cx="1508504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 Posto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7A7906-E080-365D-25F7-05AD841D0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77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13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71391"/>
            <a:ext cx="2424418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Vista desde O Posto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CF83BB-67E1-4398-BCF8-97CFAD315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347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33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04" y="6427335"/>
            <a:ext cx="4545709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Cume do Pedroso e vista cara ao noroeste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8174E07-4A3B-51AD-2337-79EE7D1E3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33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72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11AC91A-A76E-C7CF-55D5-957D8EE5D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04" y="6427335"/>
            <a:ext cx="4788990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gl-ES" b="1" dirty="0">
                <a:ea typeface="Times New Roman" panose="02020603050405020304" pitchFamily="18" charset="0"/>
                <a:cs typeface="Calibri" panose="020F0502020204030204" pitchFamily="34" charset="0"/>
              </a:rPr>
              <a:t>V</a:t>
            </a: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ista do Pedroso desde o cume da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Montería</a:t>
            </a: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15EB82-9BAF-BA8A-1470-503024D21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013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81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38" y="6396558"/>
            <a:ext cx="2020622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Chan de Barreiros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C6DC755-2A9D-C798-CAE3-51987DF41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11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33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D71A528-20A1-F454-0752-884FDF3B4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348"/>
            <a:ext cx="9144000" cy="60921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9841A9-6580-EE0A-EC27-6BBD6290F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71" y="6371391"/>
            <a:ext cx="3656086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Coto da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Montería</a:t>
            </a: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(á esquerda)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39745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71" y="6386780"/>
            <a:ext cx="8303587" cy="338554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gl-ES" sz="1600" b="1" dirty="0">
                <a:ea typeface="Times New Roman" panose="02020603050405020304" pitchFamily="18" charset="0"/>
                <a:cs typeface="Calibri" panose="020F0502020204030204" pitchFamily="34" charset="0"/>
              </a:rPr>
              <a:t>Vista cara ao norte desde o Coto </a:t>
            </a:r>
            <a:r>
              <a:rPr kumimoji="0" lang="pt-BR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da </a:t>
            </a:r>
            <a:r>
              <a:rPr kumimoji="0" lang="pt-BR" altLang="gl-E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Montería</a:t>
            </a:r>
            <a:r>
              <a:rPr kumimoji="0" lang="pt-BR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O Monzón, o Coto Agudo e, ao </a:t>
            </a:r>
            <a:r>
              <a:rPr kumimoji="0" lang="pt-BR" altLang="gl-E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fondo</a:t>
            </a:r>
            <a:r>
              <a:rPr kumimoji="0" lang="pt-BR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o Faro</a:t>
            </a:r>
            <a:endParaRPr kumimoji="0" lang="gl-ES" altLang="gl-E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C2A00D4-13EF-2FB8-E4FA-5516006F9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77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98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13167"/>
            <a:ext cx="1912690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As Cabanas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3B5F8CB-2407-E68B-64E8-F72D36149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95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22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93" y="6337835"/>
            <a:ext cx="1861232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Coto da Cruz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6C26B5-9B36-3F12-B4BD-5E4A905D9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45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01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aliza-pequen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AFB"/>
              </a:clrFrom>
              <a:clrTo>
                <a:srgbClr val="FC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171" y="795427"/>
            <a:ext cx="4081154" cy="425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F60FEEA-E8C8-4468-B46C-C9AB44D0066B}"/>
              </a:ext>
            </a:extLst>
          </p:cNvPr>
          <p:cNvSpPr/>
          <p:nvPr/>
        </p:nvSpPr>
        <p:spPr>
          <a:xfrm>
            <a:off x="6687646" y="3347207"/>
            <a:ext cx="308772" cy="5416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>
              <a:solidFill>
                <a:srgbClr val="FF0000"/>
              </a:solidFill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41F858D-8DFF-3E63-403C-834DB46BF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75" y="525984"/>
            <a:ext cx="4569901" cy="4708981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gl-E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 </a:t>
            </a:r>
            <a:r>
              <a:rPr kumimoji="0" lang="es-ES" altLang="gl-E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serra</a:t>
            </a:r>
            <a:r>
              <a:rPr kumimoji="0" lang="es-ES" altLang="gl-E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do Faro de Avión forma parte da Dorsal Galega, entre as </a:t>
            </a:r>
            <a:r>
              <a:rPr kumimoji="0" lang="es-ES" altLang="gl-E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serras</a:t>
            </a:r>
            <a:r>
              <a:rPr kumimoji="0" lang="es-ES" altLang="gl-E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do </a:t>
            </a:r>
            <a:r>
              <a:rPr kumimoji="0" lang="es-ES" altLang="gl-E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Suído</a:t>
            </a:r>
            <a:r>
              <a:rPr kumimoji="0" lang="es-ES" altLang="gl-E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kumimoji="0" lang="es-ES" altLang="gl-E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ao</a:t>
            </a:r>
            <a:r>
              <a:rPr kumimoji="0" lang="es-ES" altLang="gl-E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norte) e a </a:t>
            </a:r>
            <a:r>
              <a:rPr kumimoji="0" lang="es-ES" altLang="gl-E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Paradanta</a:t>
            </a:r>
            <a:r>
              <a:rPr kumimoji="0" lang="es-ES" altLang="gl-E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kumimoji="0" lang="es-ES" altLang="gl-E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ao</a:t>
            </a:r>
            <a:r>
              <a:rPr kumimoji="0" lang="es-ES" altLang="gl-E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Suroeste). É una </a:t>
            </a:r>
            <a:r>
              <a:rPr kumimoji="0" lang="es-ES" altLang="gl-E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serra</a:t>
            </a:r>
            <a:r>
              <a:rPr kumimoji="0" lang="es-ES" altLang="gl-E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de orientación NNE-SSO compartida entre Ourense e Pontevedra. </a:t>
            </a:r>
            <a:endParaRPr kumimoji="0" lang="gl-ES" altLang="gl-E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 cume </a:t>
            </a:r>
            <a:r>
              <a:rPr kumimoji="0" lang="pt-BR" altLang="gl-E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máis</a:t>
            </a:r>
            <a:r>
              <a:rPr kumimoji="0" lang="pt-BR" altLang="gl-E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alto é o Coto da </a:t>
            </a:r>
            <a:r>
              <a:rPr kumimoji="0" lang="pt-BR" altLang="gl-E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Pía</a:t>
            </a:r>
            <a:r>
              <a:rPr kumimoji="0" lang="pt-BR" altLang="gl-E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kumimoji="0" lang="es-ES" altLang="gl-E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Ten aspecto </a:t>
            </a:r>
            <a:r>
              <a:rPr kumimoji="0" lang="es-ES" altLang="gl-E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dun</a:t>
            </a:r>
            <a:r>
              <a:rPr kumimoji="0" lang="es-ES" altLang="gl-E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macizo fracturado afectado pola tectónica, con </a:t>
            </a:r>
            <a:r>
              <a:rPr kumimoji="0" lang="es-ES" altLang="gl-E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dous</a:t>
            </a:r>
            <a:r>
              <a:rPr kumimoji="0" lang="es-ES" altLang="gl-E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s-ES" altLang="gl-E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niveis</a:t>
            </a:r>
            <a:r>
              <a:rPr kumimoji="0" lang="es-ES" altLang="gl-E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ben diferenciados, un por </a:t>
            </a:r>
            <a:r>
              <a:rPr kumimoji="0" lang="es-ES" altLang="gl-E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enriba</a:t>
            </a:r>
            <a:r>
              <a:rPr kumimoji="0" lang="es-ES" altLang="gl-E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dos 1.000 m e </a:t>
            </a:r>
            <a:r>
              <a:rPr kumimoji="0" lang="es-ES" altLang="gl-E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outro</a:t>
            </a:r>
            <a:r>
              <a:rPr kumimoji="0" lang="es-ES" altLang="gl-E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situado polo leste e sur, de arredor de 600 m. Nos cumes do Faro </a:t>
            </a:r>
            <a:r>
              <a:rPr kumimoji="0" lang="es-ES" altLang="gl-E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hai</a:t>
            </a:r>
            <a:r>
              <a:rPr kumimoji="0" lang="es-ES" altLang="gl-E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restos </a:t>
            </a:r>
            <a:r>
              <a:rPr kumimoji="0" lang="es-ES" altLang="gl-E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dun</a:t>
            </a:r>
            <a:r>
              <a:rPr kumimoji="0" lang="es-ES" altLang="gl-E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s-ES" altLang="gl-E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pequeno</a:t>
            </a:r>
            <a:r>
              <a:rPr kumimoji="0" lang="es-ES" altLang="gl-E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glaciar da última fase do período Cuaternario que </a:t>
            </a:r>
            <a:r>
              <a:rPr kumimoji="0" lang="es-ES" altLang="gl-E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favoreceu</a:t>
            </a:r>
            <a:r>
              <a:rPr kumimoji="0" lang="es-ES" altLang="gl-E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o modelado suave que presenta actualmente.</a:t>
            </a:r>
            <a:endParaRPr kumimoji="0" lang="es-ES" altLang="gl-E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8614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93" y="6337835"/>
            <a:ext cx="1861232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Coto da Cruz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7B7DA8B-C2F7-1D01-D395-A611E6EB2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33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75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93" y="6337835"/>
            <a:ext cx="1861232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Coto da Cruz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6A81305-8400-1F3B-D83A-C70887AC5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91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87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46226"/>
            <a:ext cx="2919369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Paso da Cruz dos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Pontóns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03BCAC5-1C02-D216-929D-530223E08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36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16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37834"/>
            <a:ext cx="1810508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Coto do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Xuez</a:t>
            </a: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AB5ECC6-91CB-8248-4585-9CA5D034D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34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96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66047"/>
            <a:ext cx="3254928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 Chan do Coto do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Xuez</a:t>
            </a: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8FC3C76-E8FB-B359-6DA6-E230D13FF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4480"/>
            <a:ext cx="914400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52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349044"/>
            <a:ext cx="5142451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Vista desde o Coto do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Xuez</a:t>
            </a: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cara ao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val</a:t>
            </a: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do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Miño</a:t>
            </a: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F4234F3-C6D9-69B0-FC8F-5466716C1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624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91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87501"/>
            <a:ext cx="2330625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Chan do Castelo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0354ED4-87CA-0356-1C40-853DF750F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366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50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96558"/>
            <a:ext cx="5394121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Vista cara ao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sur</a:t>
            </a: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desde o Castelo do Faro de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Avión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A64261-82D5-5A84-2ED7-7CA992CB1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11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69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FE61251-9A94-8B84-90C7-5BEECDE4B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96558"/>
            <a:ext cx="3212983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Castelo do Faro de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Avión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AB9F339-C39D-6EF5-6D27-A7CDF70BC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403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266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96388"/>
            <a:ext cx="4353886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Miradoiro</a:t>
            </a: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do Castelo do Faro de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Avión</a:t>
            </a: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862324-459F-F54A-1DEE-943852AEB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8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64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48054"/>
            <a:ext cx="3984771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Serra do Faro de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Avión</a:t>
            </a: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cara oeste.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52EA5BD-699A-A25E-6798-EAA833FC0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14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603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96558"/>
            <a:ext cx="2969703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 Faro e o Coto da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Pía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F27B2EA-68EC-55F5-D8F5-9A7E18055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18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51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61" y="6356443"/>
            <a:ext cx="1776952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Coto da Pía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FC9426-6D33-2C3C-22ED-A40A3529E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754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66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FE61251-9A94-8B84-90C7-5BEECDE4B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96558"/>
            <a:ext cx="5696125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gl-ES" b="1" dirty="0">
                <a:ea typeface="Times New Roman" panose="02020603050405020304" pitchFamily="18" charset="0"/>
                <a:cs typeface="Calibri" panose="020F0502020204030204" pitchFamily="34" charset="0"/>
              </a:rPr>
              <a:t>Vista do Castelo d</a:t>
            </a: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 Faro de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Avión</a:t>
            </a: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desde o Coto da Cruz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8FDE38C-BA9E-5508-D2C8-930E52DB5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775"/>
            <a:ext cx="91440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58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60" y="6326914"/>
            <a:ext cx="4276871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Vista cara </a:t>
            </a:r>
            <a:r>
              <a:rPr kumimoji="0" lang="es-ES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ao</a:t>
            </a:r>
            <a:r>
              <a:rPr kumimoji="0" lang="es-ES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norte desde o Coto da Pía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BE67B0E-C33F-C5EB-1E09-399AF80D0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754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00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48054"/>
            <a:ext cx="2105637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Coto das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Laceiras</a:t>
            </a:r>
            <a:endParaRPr kumimoji="0" lang="pt-BR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8A72920-98AD-20A7-FE94-7D7C59E48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14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53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48054"/>
            <a:ext cx="2105637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Lagoa das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Laceiras</a:t>
            </a:r>
            <a:endParaRPr kumimoji="0" lang="pt-BR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B8BA69A-B3BE-1BDD-6206-415B697FF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363"/>
            <a:ext cx="9144000" cy="558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918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94" y="6253945"/>
            <a:ext cx="3882588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gl-ES" b="1" dirty="0">
                <a:cs typeface="Calibri" panose="020F0502020204030204" pitchFamily="34" charset="0"/>
              </a:rPr>
              <a:t>Serra do Faro cara ao </a:t>
            </a:r>
            <a:r>
              <a:rPr lang="pt-BR" altLang="gl-ES" b="1" dirty="0" err="1">
                <a:cs typeface="Calibri" panose="020F0502020204030204" pitchFamily="34" charset="0"/>
              </a:rPr>
              <a:t>val</a:t>
            </a:r>
            <a:r>
              <a:rPr lang="pt-BR" altLang="gl-ES" b="1" dirty="0">
                <a:cs typeface="Calibri" panose="020F0502020204030204" pitchFamily="34" charset="0"/>
              </a:rPr>
              <a:t> do </a:t>
            </a:r>
            <a:r>
              <a:rPr lang="pt-BR" altLang="gl-ES" b="1" dirty="0" err="1">
                <a:cs typeface="Calibri" panose="020F0502020204030204" pitchFamily="34" charset="0"/>
              </a:rPr>
              <a:t>Miño</a:t>
            </a:r>
            <a:endParaRPr kumimoji="0" lang="pt-BR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A14F15E-3B49-3103-8DC4-A20734953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880"/>
            <a:ext cx="9144000" cy="471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4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73221"/>
            <a:ext cx="6451134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Os últimos cumes da serra do Faro de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Avión</a:t>
            </a: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co</a:t>
            </a: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Suído</a:t>
            </a: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ao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fondo</a:t>
            </a:r>
            <a:endParaRPr kumimoji="0" lang="pt-BR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43FB46-5E42-4D86-AAB1-3508EFE67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976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64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43692"/>
            <a:ext cx="2541864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Vista desde os cumes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216E633-EDB1-9C7E-771A-1A0FCBEDA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976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481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5FE35E5-AFE2-9FE2-945F-BE7A5530F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32" y="765810"/>
            <a:ext cx="9144000" cy="609219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-21732" y="0"/>
            <a:ext cx="9144000" cy="646331"/>
          </a:xfrm>
          <a:prstGeom prst="rect">
            <a:avLst/>
          </a:prstGeom>
          <a:solidFill>
            <a:srgbClr val="E9DAA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gl-ES" altLang="gl-ES" sz="3600" b="1" dirty="0">
                <a:latin typeface="Calibri" panose="020F0502020204030204" pitchFamily="34" charset="0"/>
                <a:ea typeface="Times New Roman" panose="02020603050405020304" pitchFamily="18" charset="0"/>
              </a:rPr>
              <a:t>REDE FLUVIAL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B29193B-4B9D-6F57-E1FD-5A5BB34253E9}"/>
              </a:ext>
            </a:extLst>
          </p:cNvPr>
          <p:cNvSpPr txBox="1"/>
          <p:nvPr/>
        </p:nvSpPr>
        <p:spPr>
          <a:xfrm>
            <a:off x="3724712" y="5656845"/>
            <a:ext cx="5397556" cy="1077218"/>
          </a:xfrm>
          <a:prstGeom prst="rect">
            <a:avLst/>
          </a:prstGeom>
          <a:solidFill>
            <a:srgbClr val="E9DAA1"/>
          </a:solidFill>
        </p:spPr>
        <p:txBody>
          <a:bodyPr wrap="square">
            <a:spAutoFit/>
          </a:bodyPr>
          <a:lstStyle/>
          <a:p>
            <a:r>
              <a:rPr lang="pt-BR" sz="1600" b="1" dirty="0">
                <a:latin typeface="Calibri" panose="020F0502020204030204" pitchFamily="34" charset="0"/>
                <a:ea typeface="Times New Roman" panose="02020603050405020304" pitchFamily="18" charset="0"/>
              </a:rPr>
              <a:t>V</a:t>
            </a:r>
            <a:r>
              <a:rPr lang="pt-BR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ertente leste: </a:t>
            </a:r>
            <a:r>
              <a:rPr lang="pt-BR" sz="16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Cortella</a:t>
            </a:r>
            <a:r>
              <a:rPr lang="pt-BR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pt-BR" sz="16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Cerves</a:t>
            </a:r>
            <a:r>
              <a:rPr lang="pt-BR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pt-BR" sz="16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Brul</a:t>
            </a:r>
            <a:endParaRPr lang="gl-ES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Vertente oeste: Deva e Tea</a:t>
            </a:r>
          </a:p>
          <a:p>
            <a:r>
              <a:rPr lang="pt-BR" sz="1600" b="1" dirty="0">
                <a:latin typeface="Calibri" panose="020F0502020204030204" pitchFamily="34" charset="0"/>
                <a:ea typeface="Times New Roman" panose="02020603050405020304" pitchFamily="18" charset="0"/>
              </a:rPr>
              <a:t>Vertente norte: afluentes do Avia (Regos do </a:t>
            </a:r>
            <a:r>
              <a:rPr lang="pt-BR" sz="16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Folón</a:t>
            </a:r>
            <a:r>
              <a:rPr lang="pt-BR" sz="1600" b="1" dirty="0">
                <a:latin typeface="Calibri" panose="020F0502020204030204" pitchFamily="34" charset="0"/>
                <a:ea typeface="Times New Roman" panose="02020603050405020304" pitchFamily="18" charset="0"/>
              </a:rPr>
              <a:t> e </a:t>
            </a:r>
            <a:r>
              <a:rPr lang="pt-BR" sz="16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Cubela</a:t>
            </a:r>
            <a:r>
              <a:rPr lang="pt-BR" sz="1600" b="1" dirty="0"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</a:p>
          <a:p>
            <a:r>
              <a:rPr lang="pt-BR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Vertente </a:t>
            </a:r>
            <a:r>
              <a:rPr lang="pt-BR" sz="16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s</a:t>
            </a:r>
            <a:r>
              <a:rPr lang="pt-BR" sz="16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ur</a:t>
            </a:r>
            <a:r>
              <a:rPr lang="pt-BR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</a:t>
            </a:r>
            <a:r>
              <a:rPr lang="pt-BR" sz="16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Ribadil</a:t>
            </a:r>
            <a:endParaRPr lang="gl-ES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76746A2-5F1B-DED2-6C93-572F888BDE1B}"/>
              </a:ext>
            </a:extLst>
          </p:cNvPr>
          <p:cNvSpPr txBox="1"/>
          <p:nvPr/>
        </p:nvSpPr>
        <p:spPr>
          <a:xfrm>
            <a:off x="0" y="814829"/>
            <a:ext cx="8823820" cy="369332"/>
          </a:xfrm>
          <a:prstGeom prst="rect">
            <a:avLst/>
          </a:prstGeom>
          <a:solidFill>
            <a:srgbClr val="E9DAA1"/>
          </a:solidFill>
        </p:spPr>
        <p:txBody>
          <a:bodyPr wrap="square">
            <a:spAutoFit/>
          </a:bodyPr>
          <a:lstStyle/>
          <a:p>
            <a:r>
              <a:rPr lang="es-ES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Nas</a:t>
            </a:r>
            <a:r>
              <a:rPr lang="es-ES" b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abas</a:t>
            </a:r>
            <a:r>
              <a:rPr lang="es-ES" b="1" dirty="0">
                <a:latin typeface="Calibri" panose="020F0502020204030204" pitchFamily="34" charset="0"/>
                <a:ea typeface="Times New Roman" panose="02020603050405020304" pitchFamily="18" charset="0"/>
              </a:rPr>
              <a:t> do </a:t>
            </a:r>
            <a:r>
              <a:rPr lang="es-ES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serra</a:t>
            </a:r>
            <a:r>
              <a:rPr lang="es-ES" b="1" dirty="0">
                <a:latin typeface="Calibri" panose="020F0502020204030204" pitchFamily="34" charset="0"/>
                <a:ea typeface="Times New Roman" panose="02020603050405020304" pitchFamily="18" charset="0"/>
              </a:rPr>
              <a:t> do Faro nacen números regos e ríos que fan parte da cunca do Miño</a:t>
            </a:r>
            <a:endParaRPr lang="gl-E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40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F76FB3F-E6FD-22EC-0AF6-EE5237CDC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419" y="0"/>
            <a:ext cx="6681743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327FD5C-CDC7-9FFF-2842-A5E1FF36FB48}"/>
              </a:ext>
            </a:extLst>
          </p:cNvPr>
          <p:cNvSpPr txBox="1"/>
          <p:nvPr/>
        </p:nvSpPr>
        <p:spPr>
          <a:xfrm>
            <a:off x="230697" y="2352598"/>
            <a:ext cx="2428613" cy="1938992"/>
          </a:xfrm>
          <a:prstGeom prst="rect">
            <a:avLst/>
          </a:prstGeom>
          <a:solidFill>
            <a:srgbClr val="E9DAA1"/>
          </a:solidFill>
        </p:spPr>
        <p:txBody>
          <a:bodyPr wrap="square">
            <a:spAutoFit/>
          </a:bodyPr>
          <a:lstStyle/>
          <a:p>
            <a:r>
              <a:rPr lang="pt-B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CONCELLOS:</a:t>
            </a:r>
            <a:endParaRPr lang="gl-E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 </a:t>
            </a:r>
            <a:r>
              <a:rPr lang="pt-BR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Covelo</a:t>
            </a:r>
            <a:endParaRPr lang="gl-E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</a:t>
            </a:r>
            <a:r>
              <a:rPr lang="pt-BR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Cañiza</a:t>
            </a:r>
            <a:endParaRPr lang="gl-E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Melón</a:t>
            </a:r>
            <a:endParaRPr lang="gl-E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Carballeda</a:t>
            </a:r>
            <a:r>
              <a:rPr lang="pt-B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de Avia</a:t>
            </a:r>
            <a:endParaRPr lang="gl-E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Avión</a:t>
            </a:r>
            <a:endParaRPr lang="gl-E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1964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8FFA1C-01B8-6955-A373-85DE71DA5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90" y="6132953"/>
            <a:ext cx="3456264" cy="338554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Curso alto do río Outeiro </a:t>
            </a:r>
            <a:r>
              <a:rPr kumimoji="0" lang="es-ES" altLang="gl-E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ou</a:t>
            </a:r>
            <a:r>
              <a:rPr kumimoji="0" lang="es-ES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s-ES" altLang="gl-E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Brul</a:t>
            </a:r>
            <a:r>
              <a:rPr kumimoji="0" lang="es-ES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1476944-BC1C-38F9-3625-D033774C8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648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913"/>
            <a:ext cx="4350229" cy="652534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2" y="212239"/>
            <a:ext cx="3978746" cy="530499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849E7AB-5851-3900-3C62-3249532F8093}"/>
              </a:ext>
            </a:extLst>
          </p:cNvPr>
          <p:cNvSpPr txBox="1"/>
          <p:nvPr/>
        </p:nvSpPr>
        <p:spPr>
          <a:xfrm>
            <a:off x="95952" y="5683190"/>
            <a:ext cx="4350229" cy="830997"/>
          </a:xfrm>
          <a:prstGeom prst="rect">
            <a:avLst/>
          </a:prstGeom>
          <a:solidFill>
            <a:srgbClr val="E9DAA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 </a:t>
            </a:r>
            <a:r>
              <a:rPr kumimoji="0" lang="pt-BR" altLang="gl-E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río</a:t>
            </a:r>
            <a:r>
              <a:rPr kumimoji="0" lang="pt-BR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pt-BR" altLang="gl-E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Cerves</a:t>
            </a:r>
            <a:r>
              <a:rPr kumimoji="0" lang="pt-BR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afluente do </a:t>
            </a:r>
            <a:r>
              <a:rPr kumimoji="0" lang="pt-BR" altLang="gl-E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Miño</a:t>
            </a:r>
            <a:r>
              <a:rPr kumimoji="0" lang="pt-BR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descende da Serra do Faro de </a:t>
            </a:r>
            <a:r>
              <a:rPr kumimoji="0" lang="pt-BR" altLang="gl-E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Avión</a:t>
            </a:r>
            <a:r>
              <a:rPr kumimoji="0" lang="pt-BR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pt-BR" altLang="gl-E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nun</a:t>
            </a:r>
            <a:r>
              <a:rPr kumimoji="0" lang="pt-BR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percorrido encaixado onde </a:t>
            </a:r>
            <a:r>
              <a:rPr kumimoji="0" lang="pt-BR" altLang="gl-E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abondan</a:t>
            </a:r>
            <a:r>
              <a:rPr kumimoji="0" lang="pt-BR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as </a:t>
            </a:r>
            <a:r>
              <a:rPr kumimoji="0" lang="pt-BR" altLang="gl-E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fervenzas</a:t>
            </a:r>
            <a:r>
              <a:rPr kumimoji="0" lang="pt-BR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e os rápidos. </a:t>
            </a:r>
            <a:endParaRPr kumimoji="0" lang="gl-ES" altLang="gl-E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05677" y="4815587"/>
            <a:ext cx="2105621" cy="584775"/>
          </a:xfrm>
          <a:prstGeom prst="rect">
            <a:avLst/>
          </a:prstGeom>
          <a:solidFill>
            <a:srgbClr val="E9DAA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algn="ctr" eaLnBrk="1" hangingPunct="1"/>
            <a:r>
              <a:rPr lang="es-ES" sz="1600" b="1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Fervenzas</a:t>
            </a:r>
            <a:r>
              <a:rPr lang="es-ES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de </a:t>
            </a:r>
            <a:r>
              <a:rPr lang="es-ES" sz="1600" b="1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Tourón</a:t>
            </a:r>
            <a:r>
              <a:rPr lang="es-ES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</a:t>
            </a:r>
          </a:p>
          <a:p>
            <a:pPr algn="ctr" eaLnBrk="1" hangingPunct="1"/>
            <a:r>
              <a:rPr lang="es-ES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(Río </a:t>
            </a:r>
            <a:r>
              <a:rPr lang="es-ES" sz="1600" b="1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Cerves</a:t>
            </a:r>
            <a:r>
              <a:rPr lang="es-ES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, Melón)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56" y="136228"/>
            <a:ext cx="4921222" cy="646112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09" y="166045"/>
            <a:ext cx="3711474" cy="5567211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61FEE0D4-543F-7897-0BA4-2EAD7991E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21" y="5889378"/>
            <a:ext cx="2105621" cy="584775"/>
          </a:xfrm>
          <a:prstGeom prst="rect">
            <a:avLst/>
          </a:prstGeom>
          <a:solidFill>
            <a:srgbClr val="E9DAA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algn="ctr" eaLnBrk="1" hangingPunct="1"/>
            <a:r>
              <a:rPr lang="es-ES" sz="1600" b="1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Fervenzas</a:t>
            </a:r>
            <a:r>
              <a:rPr lang="es-ES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de </a:t>
            </a:r>
            <a:r>
              <a:rPr lang="es-ES" sz="1600" b="1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Tourón</a:t>
            </a:r>
            <a:r>
              <a:rPr lang="es-ES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</a:t>
            </a:r>
          </a:p>
          <a:p>
            <a:pPr algn="ctr" eaLnBrk="1" hangingPunct="1"/>
            <a:r>
              <a:rPr lang="es-ES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(Río </a:t>
            </a:r>
            <a:r>
              <a:rPr lang="es-ES" sz="1600" b="1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Cerves</a:t>
            </a:r>
            <a:r>
              <a:rPr lang="es-ES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, Melón)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4429371" cy="29529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2821" y="1196752"/>
            <a:ext cx="4301667" cy="4397408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C9A87BAD-0E34-635F-7AB7-10081F935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677" y="4815587"/>
            <a:ext cx="2105621" cy="584775"/>
          </a:xfrm>
          <a:prstGeom prst="rect">
            <a:avLst/>
          </a:prstGeom>
          <a:solidFill>
            <a:srgbClr val="E9DAA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algn="ctr" eaLnBrk="1" hangingPunct="1"/>
            <a:r>
              <a:rPr lang="es-ES" sz="1600" b="1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Fervenzas</a:t>
            </a:r>
            <a:r>
              <a:rPr lang="es-ES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das Mestas </a:t>
            </a:r>
          </a:p>
          <a:p>
            <a:pPr algn="ctr" eaLnBrk="1" hangingPunct="1"/>
            <a:r>
              <a:rPr lang="es-ES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(Río </a:t>
            </a:r>
            <a:r>
              <a:rPr lang="es-ES" sz="1600" b="1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Cerves</a:t>
            </a:r>
            <a:r>
              <a:rPr lang="es-ES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, Melón)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539750" y="4927222"/>
            <a:ext cx="3319186" cy="584775"/>
          </a:xfrm>
          <a:prstGeom prst="rect">
            <a:avLst/>
          </a:prstGeom>
          <a:solidFill>
            <a:srgbClr val="E9DAA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algn="ctr" eaLnBrk="1" hangingPunct="1"/>
            <a:r>
              <a:rPr lang="es-ES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A </a:t>
            </a:r>
            <a:r>
              <a:rPr lang="es-ES" sz="1600" b="1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Feixa</a:t>
            </a:r>
            <a:r>
              <a:rPr lang="es-ES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, Rego da </a:t>
            </a:r>
            <a:r>
              <a:rPr lang="es-ES" sz="1600" b="1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Cortella</a:t>
            </a:r>
            <a:r>
              <a:rPr lang="es-ES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(</a:t>
            </a:r>
            <a:r>
              <a:rPr lang="es-ES" sz="1600" b="1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Cerves</a:t>
            </a:r>
            <a:r>
              <a:rPr lang="es-ES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)</a:t>
            </a:r>
          </a:p>
          <a:p>
            <a:pPr algn="ctr" eaLnBrk="1" hangingPunct="1"/>
            <a:r>
              <a:rPr lang="es-ES" sz="1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Melón</a:t>
            </a:r>
          </a:p>
        </p:txBody>
      </p:sp>
      <p:pic>
        <p:nvPicPr>
          <p:cNvPr id="17411" name="Picture 5" descr="rego da Cortella-Melón12-11 (2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76250"/>
            <a:ext cx="2295525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rego da Cortella-12-11 (2)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2544763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descr="rego da Cortella-Melón12-11 (1)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04813"/>
            <a:ext cx="3987800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7553F01-674C-C288-ECC2-4AEA91DC4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790"/>
            <a:ext cx="9144000" cy="609219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-21732" y="0"/>
            <a:ext cx="9144000" cy="646331"/>
          </a:xfrm>
          <a:prstGeom prst="rect">
            <a:avLst/>
          </a:prstGeom>
          <a:solidFill>
            <a:srgbClr val="E9DAA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gl-ES" altLang="gl-ES" sz="3600" b="1">
                <a:latin typeface="Calibri" panose="020F0502020204030204" pitchFamily="34" charset="0"/>
                <a:ea typeface="Times New Roman" panose="02020603050405020304" pitchFamily="18" charset="0"/>
              </a:rPr>
              <a:t>CLIMA</a:t>
            </a:r>
          </a:p>
        </p:txBody>
      </p:sp>
      <p:sp>
        <p:nvSpPr>
          <p:cNvPr id="3" name="CuadroTexto 1"/>
          <p:cNvSpPr txBox="1">
            <a:spLocks noChangeArrowheads="1"/>
          </p:cNvSpPr>
          <p:nvPr/>
        </p:nvSpPr>
        <p:spPr bwMode="auto">
          <a:xfrm>
            <a:off x="0" y="751790"/>
            <a:ext cx="9122268" cy="369332"/>
          </a:xfrm>
          <a:prstGeom prst="rect">
            <a:avLst/>
          </a:prstGeom>
          <a:solidFill>
            <a:srgbClr val="E9DAA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gl-ES" sz="1800" b="1" dirty="0">
                <a:latin typeface="+mn-lt"/>
              </a:rPr>
              <a:t>Atlántico, </a:t>
            </a:r>
            <a:r>
              <a:rPr lang="es-ES" altLang="gl-ES" sz="1800" b="1" dirty="0" err="1">
                <a:latin typeface="+mn-lt"/>
              </a:rPr>
              <a:t>máis</a:t>
            </a:r>
            <a:r>
              <a:rPr lang="es-ES" altLang="gl-ES" sz="1800" b="1" dirty="0">
                <a:latin typeface="+mn-lt"/>
              </a:rPr>
              <a:t> húmido </a:t>
            </a:r>
            <a:r>
              <a:rPr lang="es-ES" altLang="gl-ES" sz="1800" b="1" dirty="0" err="1">
                <a:latin typeface="+mn-lt"/>
              </a:rPr>
              <a:t>nas</a:t>
            </a:r>
            <a:r>
              <a:rPr lang="es-ES" altLang="gl-ES" sz="1800" b="1" dirty="0">
                <a:latin typeface="+mn-lt"/>
              </a:rPr>
              <a:t> </a:t>
            </a:r>
            <a:r>
              <a:rPr lang="es-ES" altLang="gl-ES" sz="1800" b="1" dirty="0" err="1">
                <a:latin typeface="+mn-lt"/>
              </a:rPr>
              <a:t>abas</a:t>
            </a:r>
            <a:r>
              <a:rPr lang="es-ES" altLang="gl-ES" sz="1800" b="1" dirty="0">
                <a:latin typeface="+mn-lt"/>
              </a:rPr>
              <a:t> orientadas </a:t>
            </a:r>
            <a:r>
              <a:rPr lang="es-ES" altLang="gl-ES" sz="1800" b="1" dirty="0" err="1">
                <a:latin typeface="+mn-lt"/>
              </a:rPr>
              <a:t>ao</a:t>
            </a:r>
            <a:r>
              <a:rPr lang="es-ES" altLang="gl-ES" sz="1800" b="1" dirty="0">
                <a:latin typeface="+mn-lt"/>
              </a:rPr>
              <a:t> oeste e norte</a:t>
            </a:r>
            <a:endParaRPr lang="gl-ES" altLang="gl-ES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23186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F7901D2-A61A-987D-5185-1AECC376F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838899"/>
            <a:ext cx="4471332" cy="590031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0A7AE30-993F-59FB-80B0-9F4E42E2F752}"/>
              </a:ext>
            </a:extLst>
          </p:cNvPr>
          <p:cNvSpPr txBox="1"/>
          <p:nvPr/>
        </p:nvSpPr>
        <p:spPr>
          <a:xfrm>
            <a:off x="58723" y="75501"/>
            <a:ext cx="9071933" cy="646331"/>
          </a:xfrm>
          <a:prstGeom prst="rect">
            <a:avLst/>
          </a:prstGeom>
          <a:solidFill>
            <a:srgbClr val="E9DAA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gl-ES" altLang="gl-ES" sz="3600" b="1" dirty="0">
                <a:latin typeface="Calibri" panose="020F0502020204030204" pitchFamily="34" charset="0"/>
                <a:ea typeface="Times New Roman" panose="02020603050405020304" pitchFamily="18" charset="0"/>
              </a:rPr>
              <a:t>XEOLOXÍA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C14DA4-F0AC-35BE-FD92-676FE74B6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943" y="3001917"/>
            <a:ext cx="1475915" cy="373729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0EFD33E-1895-114A-B2B6-749CC3EFD98C}"/>
              </a:ext>
            </a:extLst>
          </p:cNvPr>
          <p:cNvSpPr txBox="1"/>
          <p:nvPr/>
        </p:nvSpPr>
        <p:spPr>
          <a:xfrm>
            <a:off x="430594" y="900794"/>
            <a:ext cx="3768206" cy="923330"/>
          </a:xfrm>
          <a:prstGeom prst="rect">
            <a:avLst/>
          </a:prstGeom>
          <a:solidFill>
            <a:srgbClr val="E9DAA1"/>
          </a:solidFill>
        </p:spPr>
        <p:txBody>
          <a:bodyPr wrap="square">
            <a:spAutoFit/>
          </a:bodyPr>
          <a:lstStyle/>
          <a:p>
            <a:r>
              <a:rPr lang="es-E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</a:t>
            </a:r>
            <a:r>
              <a:rPr lang="es-ES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serra</a:t>
            </a:r>
            <a:r>
              <a:rPr lang="es-E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está formada por </a:t>
            </a:r>
            <a:r>
              <a:rPr lang="es-ES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pedra</a:t>
            </a:r>
            <a:r>
              <a:rPr lang="es-E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de gran e </a:t>
            </a:r>
            <a:r>
              <a:rPr lang="es-ES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xistos</a:t>
            </a:r>
            <a:r>
              <a:rPr lang="es-E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con numerosas fracturas e formas creadas pola erosión. </a:t>
            </a:r>
            <a:endParaRPr lang="gl-E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7895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59847" y="6374252"/>
            <a:ext cx="1626340" cy="338554"/>
          </a:xfrm>
          <a:prstGeom prst="rect">
            <a:avLst/>
          </a:prstGeom>
          <a:solidFill>
            <a:srgbClr val="E9DAA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es-ES" sz="1600" b="1" dirty="0">
                <a:solidFill>
                  <a:schemeClr val="tx1"/>
                </a:solidFill>
                <a:latin typeface="+mn-lt"/>
              </a:rPr>
              <a:t>As </a:t>
            </a:r>
            <a:r>
              <a:rPr lang="es-ES" sz="1600" b="1" dirty="0" err="1">
                <a:solidFill>
                  <a:schemeClr val="tx1"/>
                </a:solidFill>
                <a:latin typeface="+mn-lt"/>
              </a:rPr>
              <a:t>Laceiras</a:t>
            </a:r>
            <a:endParaRPr lang="es-E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A643452-30BA-D4D6-582A-38AA598CA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971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21672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52126" y="6374252"/>
            <a:ext cx="1232057" cy="338554"/>
          </a:xfrm>
          <a:prstGeom prst="rect">
            <a:avLst/>
          </a:prstGeom>
          <a:solidFill>
            <a:srgbClr val="E9DAA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es-ES" sz="1600" b="1" dirty="0">
                <a:solidFill>
                  <a:schemeClr val="tx1"/>
                </a:solidFill>
                <a:latin typeface="+mn-lt"/>
              </a:rPr>
              <a:t>As </a:t>
            </a:r>
            <a:r>
              <a:rPr lang="es-ES" sz="1600" b="1" dirty="0" err="1">
                <a:solidFill>
                  <a:schemeClr val="tx1"/>
                </a:solidFill>
                <a:latin typeface="+mn-lt"/>
              </a:rPr>
              <a:t>Chans</a:t>
            </a:r>
            <a:endParaRPr lang="es-E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8F7565E-2C80-54E2-7DF6-CA5D229E2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971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07496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FE6EC12-A31F-CB50-A5D6-B795EB215D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765" y="3145871"/>
            <a:ext cx="3088890" cy="352425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277F4C8-7308-5A4D-F6FE-5B3BC892A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650" y="3355839"/>
            <a:ext cx="4776458" cy="318231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6700EEC-8CBE-E688-EEFF-B4996DBCB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01" y="244344"/>
            <a:ext cx="4046499" cy="269598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7F985FF-CD9D-FCE2-8CC2-B0F62750AB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609" y="244344"/>
            <a:ext cx="4046499" cy="269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7870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96BE48B-74FE-2003-6F8F-15F7C7D79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1" y="0"/>
            <a:ext cx="5035089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56A0AA78-8DA6-E763-D1B3-4E089D82B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15" y="558464"/>
            <a:ext cx="3925529" cy="5663089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CUMES DO FARO DE AVIÓN:</a:t>
            </a:r>
            <a:endParaRPr kumimoji="0" lang="gl-ES" altLang="gl-E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1-As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Chans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2-Laxa da Moura (988 m)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3-O Posto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4-O Pedroso (1.055 m)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5-Chan de Barreiros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6-Coto da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Montería</a:t>
            </a: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(1.061 m)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7-Coto de Monzón (1.021 m)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8-Alto das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Burateiras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9-Coto Agudo (1.076 m)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10-A Cabana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11-Coto da Cruz (1.094 m)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12-Coto do Paso (1.001 m)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13-Coto Soleiras (1.032 m)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14-Coto do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Xuez</a:t>
            </a: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(1.084 m)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15-Chan do Castelo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16-Castelo do Faro de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Avión</a:t>
            </a: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kumimoji="0" lang="es-ES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1.150 m)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17-Coto da Pía </a:t>
            </a: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(1.153 m)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18-Coto da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Laceira</a:t>
            </a:r>
            <a:endParaRPr kumimoji="0" lang="pt-BR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gl-ES" b="1" dirty="0">
                <a:cs typeface="Calibri" panose="020F0502020204030204" pitchFamily="34" charset="0"/>
              </a:rPr>
              <a:t>19-Outeiro </a:t>
            </a:r>
            <a:r>
              <a:rPr lang="pt-BR" altLang="gl-ES" b="1" dirty="0" err="1">
                <a:cs typeface="Calibri" panose="020F0502020204030204" pitchFamily="34" charset="0"/>
              </a:rPr>
              <a:t>Vexil</a:t>
            </a:r>
            <a:r>
              <a:rPr lang="pt-BR" altLang="gl-ES" b="1" dirty="0">
                <a:cs typeface="Calibri" panose="020F0502020204030204" pitchFamily="34" charset="0"/>
              </a:rPr>
              <a:t> (882 m)</a:t>
            </a:r>
            <a:endParaRPr kumimoji="0" lang="pt-BR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F9DA556-A95A-6AA8-70BC-FCEC65ABCBBF}"/>
              </a:ext>
            </a:extLst>
          </p:cNvPr>
          <p:cNvSpPr txBox="1"/>
          <p:nvPr/>
        </p:nvSpPr>
        <p:spPr>
          <a:xfrm>
            <a:off x="6630501" y="4196478"/>
            <a:ext cx="26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8</a:t>
            </a:r>
            <a:endParaRPr lang="gl-ES" sz="2000" b="1" dirty="0">
              <a:solidFill>
                <a:srgbClr val="FF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A898B9-F717-4BC5-1C50-FB5EC9A606B0}"/>
              </a:ext>
            </a:extLst>
          </p:cNvPr>
          <p:cNvSpPr txBox="1"/>
          <p:nvPr/>
        </p:nvSpPr>
        <p:spPr>
          <a:xfrm>
            <a:off x="6581142" y="4416920"/>
            <a:ext cx="26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6</a:t>
            </a:r>
            <a:endParaRPr lang="gl-ES" sz="2000" b="1" dirty="0">
              <a:solidFill>
                <a:srgbClr val="FF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70D1CA6-D882-1272-AEF5-F5641E5BA809}"/>
              </a:ext>
            </a:extLst>
          </p:cNvPr>
          <p:cNvSpPr txBox="1"/>
          <p:nvPr/>
        </p:nvSpPr>
        <p:spPr>
          <a:xfrm>
            <a:off x="6529834" y="5037472"/>
            <a:ext cx="26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4</a:t>
            </a:r>
            <a:endParaRPr lang="gl-ES" sz="2000" b="1" dirty="0">
              <a:solidFill>
                <a:srgbClr val="FF000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0EFD9AB-5EC6-8C26-C24D-588E3FD8EAB5}"/>
              </a:ext>
            </a:extLst>
          </p:cNvPr>
          <p:cNvSpPr txBox="1"/>
          <p:nvPr/>
        </p:nvSpPr>
        <p:spPr>
          <a:xfrm>
            <a:off x="6581142" y="4760752"/>
            <a:ext cx="26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5</a:t>
            </a:r>
            <a:endParaRPr lang="gl-ES" sz="2000" b="1" dirty="0">
              <a:solidFill>
                <a:srgbClr val="FF000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BA12EA3-FBA4-645A-85F0-361B8A49804C}"/>
              </a:ext>
            </a:extLst>
          </p:cNvPr>
          <p:cNvSpPr txBox="1"/>
          <p:nvPr/>
        </p:nvSpPr>
        <p:spPr>
          <a:xfrm>
            <a:off x="6446918" y="4216865"/>
            <a:ext cx="26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7</a:t>
            </a:r>
            <a:endParaRPr lang="gl-ES" sz="2000" b="1" dirty="0">
              <a:solidFill>
                <a:srgbClr val="FF000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2577983-1EEC-E369-D719-58D4516A3F0F}"/>
              </a:ext>
            </a:extLst>
          </p:cNvPr>
          <p:cNvSpPr txBox="1"/>
          <p:nvPr/>
        </p:nvSpPr>
        <p:spPr>
          <a:xfrm>
            <a:off x="7209342" y="5422085"/>
            <a:ext cx="26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2</a:t>
            </a:r>
            <a:endParaRPr lang="gl-ES" sz="2000" b="1" dirty="0">
              <a:solidFill>
                <a:srgbClr val="FF000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2B06EF6-C339-B384-6362-273ED04E5C78}"/>
              </a:ext>
            </a:extLst>
          </p:cNvPr>
          <p:cNvSpPr txBox="1"/>
          <p:nvPr/>
        </p:nvSpPr>
        <p:spPr>
          <a:xfrm>
            <a:off x="6930812" y="5237527"/>
            <a:ext cx="26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3</a:t>
            </a:r>
            <a:endParaRPr lang="gl-ES" sz="2000" b="1" dirty="0">
              <a:solidFill>
                <a:srgbClr val="FF000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C3B593E-8F23-2DC6-24B6-BC15D4C9E19C}"/>
              </a:ext>
            </a:extLst>
          </p:cNvPr>
          <p:cNvSpPr txBox="1"/>
          <p:nvPr/>
        </p:nvSpPr>
        <p:spPr>
          <a:xfrm>
            <a:off x="6626455" y="5882081"/>
            <a:ext cx="26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1</a:t>
            </a:r>
            <a:endParaRPr lang="gl-ES" sz="2000" b="1" dirty="0">
              <a:solidFill>
                <a:srgbClr val="FF0000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0690BB5-8326-67D7-0CF8-53AC7033E403}"/>
              </a:ext>
            </a:extLst>
          </p:cNvPr>
          <p:cNvSpPr txBox="1"/>
          <p:nvPr/>
        </p:nvSpPr>
        <p:spPr>
          <a:xfrm>
            <a:off x="6535002" y="3574119"/>
            <a:ext cx="503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12</a:t>
            </a:r>
            <a:endParaRPr lang="gl-ES" sz="2000" b="1" dirty="0">
              <a:solidFill>
                <a:srgbClr val="FF0000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5F54F8D-9986-6976-293C-8658AC9A0576}"/>
              </a:ext>
            </a:extLst>
          </p:cNvPr>
          <p:cNvSpPr txBox="1"/>
          <p:nvPr/>
        </p:nvSpPr>
        <p:spPr>
          <a:xfrm>
            <a:off x="6348262" y="3734622"/>
            <a:ext cx="735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11</a:t>
            </a:r>
            <a:endParaRPr lang="gl-ES" sz="2000" b="1" dirty="0">
              <a:solidFill>
                <a:srgbClr val="FF0000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04A66EF-9047-10B9-3AA8-24E205F2A533}"/>
              </a:ext>
            </a:extLst>
          </p:cNvPr>
          <p:cNvSpPr txBox="1"/>
          <p:nvPr/>
        </p:nvSpPr>
        <p:spPr>
          <a:xfrm>
            <a:off x="6915070" y="3978135"/>
            <a:ext cx="448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10</a:t>
            </a:r>
            <a:endParaRPr lang="gl-ES" sz="2000" b="1" dirty="0">
              <a:solidFill>
                <a:srgbClr val="FF000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E3CA6C2-9145-F4A6-047C-E929E4699940}"/>
              </a:ext>
            </a:extLst>
          </p:cNvPr>
          <p:cNvSpPr txBox="1"/>
          <p:nvPr/>
        </p:nvSpPr>
        <p:spPr>
          <a:xfrm>
            <a:off x="6552691" y="4022176"/>
            <a:ext cx="26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9</a:t>
            </a:r>
            <a:endParaRPr lang="gl-ES" sz="2000" b="1" dirty="0">
              <a:solidFill>
                <a:srgbClr val="FF0000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771DD8B-0546-DF8B-DE8F-E3ED2BF7004D}"/>
              </a:ext>
            </a:extLst>
          </p:cNvPr>
          <p:cNvSpPr txBox="1"/>
          <p:nvPr/>
        </p:nvSpPr>
        <p:spPr>
          <a:xfrm>
            <a:off x="6760678" y="2124051"/>
            <a:ext cx="494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18</a:t>
            </a:r>
            <a:endParaRPr lang="gl-ES" sz="2000" b="1" dirty="0">
              <a:solidFill>
                <a:srgbClr val="FF0000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1117EDE-863B-AB5D-FEE7-04B236E03608}"/>
              </a:ext>
            </a:extLst>
          </p:cNvPr>
          <p:cNvSpPr txBox="1"/>
          <p:nvPr/>
        </p:nvSpPr>
        <p:spPr>
          <a:xfrm>
            <a:off x="6589402" y="2989899"/>
            <a:ext cx="560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15</a:t>
            </a:r>
            <a:endParaRPr lang="gl-ES" sz="2000" b="1" dirty="0">
              <a:solidFill>
                <a:srgbClr val="FF0000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339053A-CF6A-278D-4FE4-585D1A12C83E}"/>
              </a:ext>
            </a:extLst>
          </p:cNvPr>
          <p:cNvSpPr txBox="1"/>
          <p:nvPr/>
        </p:nvSpPr>
        <p:spPr>
          <a:xfrm>
            <a:off x="6626455" y="3256741"/>
            <a:ext cx="486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14</a:t>
            </a:r>
            <a:endParaRPr lang="gl-ES" sz="2000" b="1" dirty="0">
              <a:solidFill>
                <a:srgbClr val="FF0000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159F91D-F91B-06E3-6DCA-DD0A6026096E}"/>
              </a:ext>
            </a:extLst>
          </p:cNvPr>
          <p:cNvSpPr txBox="1"/>
          <p:nvPr/>
        </p:nvSpPr>
        <p:spPr>
          <a:xfrm>
            <a:off x="6219940" y="3451755"/>
            <a:ext cx="63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13</a:t>
            </a:r>
            <a:endParaRPr lang="gl-ES" sz="2000" b="1" dirty="0">
              <a:solidFill>
                <a:srgbClr val="FF0000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A0631A9-626C-5AC0-ABBC-14941C710C6A}"/>
              </a:ext>
            </a:extLst>
          </p:cNvPr>
          <p:cNvSpPr txBox="1"/>
          <p:nvPr/>
        </p:nvSpPr>
        <p:spPr>
          <a:xfrm>
            <a:off x="6894903" y="2611956"/>
            <a:ext cx="494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17</a:t>
            </a:r>
            <a:endParaRPr lang="gl-ES" sz="2000" b="1" dirty="0">
              <a:solidFill>
                <a:srgbClr val="FF0000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CBF7921-1DB9-30A8-7576-D085CD801117}"/>
              </a:ext>
            </a:extLst>
          </p:cNvPr>
          <p:cNvSpPr txBox="1"/>
          <p:nvPr/>
        </p:nvSpPr>
        <p:spPr>
          <a:xfrm>
            <a:off x="6513203" y="2773819"/>
            <a:ext cx="494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16</a:t>
            </a:r>
            <a:endParaRPr lang="gl-ES" sz="2000" b="1" dirty="0">
              <a:solidFill>
                <a:srgbClr val="FF0000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66265D3-B723-B660-6FF0-F60BFD4CDA18}"/>
              </a:ext>
            </a:extLst>
          </p:cNvPr>
          <p:cNvSpPr txBox="1"/>
          <p:nvPr/>
        </p:nvSpPr>
        <p:spPr>
          <a:xfrm>
            <a:off x="6930812" y="837526"/>
            <a:ext cx="494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19</a:t>
            </a:r>
            <a:endParaRPr lang="gl-E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4975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52126" y="6374252"/>
            <a:ext cx="1483727" cy="338554"/>
          </a:xfrm>
          <a:prstGeom prst="rect">
            <a:avLst/>
          </a:prstGeom>
          <a:solidFill>
            <a:srgbClr val="E9DAA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es-ES" sz="1600" b="1" dirty="0">
                <a:solidFill>
                  <a:schemeClr val="tx1"/>
                </a:solidFill>
                <a:latin typeface="+mn-lt"/>
              </a:rPr>
              <a:t>Coto Agudo</a:t>
            </a:r>
            <a:endParaRPr lang="es-E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49BAEE-711F-5C02-1E43-4513B6D10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94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66254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52126" y="6374252"/>
            <a:ext cx="1550839" cy="338554"/>
          </a:xfrm>
          <a:prstGeom prst="rect">
            <a:avLst/>
          </a:prstGeom>
          <a:solidFill>
            <a:srgbClr val="E9DAA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es-ES" sz="1600" b="1" dirty="0">
                <a:solidFill>
                  <a:schemeClr val="tx1"/>
                </a:solidFill>
                <a:latin typeface="+mn-lt"/>
              </a:rPr>
              <a:t>Coto da Cruz</a:t>
            </a:r>
            <a:endParaRPr lang="es-E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1B71102-C69C-A1BE-B28C-A0D38F15A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94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6066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52126" y="6374252"/>
            <a:ext cx="1550839" cy="338554"/>
          </a:xfrm>
          <a:prstGeom prst="rect">
            <a:avLst/>
          </a:prstGeom>
          <a:solidFill>
            <a:srgbClr val="E9DAA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es-ES" sz="1600" b="1" dirty="0">
                <a:solidFill>
                  <a:schemeClr val="tx1"/>
                </a:solidFill>
                <a:latin typeface="+mn-lt"/>
              </a:rPr>
              <a:t>Coto da Cruz</a:t>
            </a:r>
            <a:endParaRPr lang="es-E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5BC4022-8931-2C9C-7BA8-3A4D88F00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94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23374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52126" y="6374252"/>
            <a:ext cx="1324336" cy="338554"/>
          </a:xfrm>
          <a:prstGeom prst="rect">
            <a:avLst/>
          </a:prstGeom>
          <a:solidFill>
            <a:srgbClr val="E9DAA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es-ES" sz="1600" b="1" dirty="0">
                <a:solidFill>
                  <a:schemeClr val="tx1"/>
                </a:solidFill>
                <a:latin typeface="+mn-lt"/>
              </a:rPr>
              <a:t>O Posto</a:t>
            </a:r>
            <a:endParaRPr lang="es-E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1FAE8A-F28B-C303-1846-18FFBB059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94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26605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52126" y="6374252"/>
            <a:ext cx="1324336" cy="338554"/>
          </a:xfrm>
          <a:prstGeom prst="rect">
            <a:avLst/>
          </a:prstGeom>
          <a:solidFill>
            <a:srgbClr val="E9DAA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es-ES" sz="1600" b="1" dirty="0">
                <a:solidFill>
                  <a:schemeClr val="tx1"/>
                </a:solidFill>
                <a:latin typeface="+mn-lt"/>
              </a:rPr>
              <a:t>O Posto</a:t>
            </a:r>
            <a:endParaRPr lang="es-E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7550A0F-E663-A026-1542-C8563D6B0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94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47027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739303"/>
            <a:ext cx="9144000" cy="2308324"/>
          </a:xfrm>
          <a:prstGeom prst="rect">
            <a:avLst/>
          </a:prstGeom>
          <a:solidFill>
            <a:srgbClr val="E9DAA1"/>
          </a:solidFill>
        </p:spPr>
        <p:txBody>
          <a:bodyPr wrap="square" rtlCol="0">
            <a:spAutoFit/>
          </a:bodyPr>
          <a:lstStyle/>
          <a:p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 serra do Faro de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Avión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atópanse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ecosistemas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de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gran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valor. </a:t>
            </a:r>
            <a:endParaRPr lang="gl-E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Nos montes a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vexetación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máis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comun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é o mato de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toxos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uces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carqueixas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breixos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xestas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piornos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uces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fentos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... Entre os cumes dos montes, nos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terreos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chans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 nas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depresións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a auga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enchoupa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o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terreo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instálanse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comunidades de esfagnos e outras plantas formadoras de turba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acompañadas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de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especies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curiosas como as carnívoras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rorelas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gl-E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Nas partes baixas das abas da serra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consérvanse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pequenas manchas de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carballos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 rebolos e nas beiras dos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ríos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amieiras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salgueiros... A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maioría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do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espazo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está ocupado por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piñeiros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 eucaliptos de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repoboación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gl-E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-21732" y="0"/>
            <a:ext cx="9144000" cy="646331"/>
          </a:xfrm>
          <a:prstGeom prst="rect">
            <a:avLst/>
          </a:prstGeom>
          <a:solidFill>
            <a:srgbClr val="E9DAA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gl-ES" altLang="gl-ES" sz="3600" b="1">
                <a:latin typeface="Calibri" panose="020F0502020204030204" pitchFamily="34" charset="0"/>
                <a:ea typeface="Times New Roman" panose="02020603050405020304" pitchFamily="18" charset="0"/>
              </a:rPr>
              <a:t>FLORA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CEC8BD8-79A2-BF9B-800E-83C20C8B1B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40599"/>
            <a:ext cx="9144000" cy="354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4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AF2B8E1-02CE-BDD6-EFF4-744E619BA8A7}"/>
              </a:ext>
            </a:extLst>
          </p:cNvPr>
          <p:cNvSpPr txBox="1"/>
          <p:nvPr/>
        </p:nvSpPr>
        <p:spPr>
          <a:xfrm>
            <a:off x="0" y="6343149"/>
            <a:ext cx="9144000" cy="369332"/>
          </a:xfrm>
          <a:prstGeom prst="rect">
            <a:avLst/>
          </a:prstGeom>
          <a:solidFill>
            <a:srgbClr val="E9DAA1"/>
          </a:solidFill>
        </p:spPr>
        <p:txBody>
          <a:bodyPr wrap="square" rtlCol="0">
            <a:spAutoFit/>
          </a:bodyPr>
          <a:lstStyle/>
          <a:p>
            <a:r>
              <a:rPr lang="es-ES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Repoboación</a:t>
            </a:r>
            <a:r>
              <a:rPr lang="es-E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con </a:t>
            </a:r>
            <a:r>
              <a:rPr lang="es-ES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piñeiros</a:t>
            </a:r>
            <a:endParaRPr lang="gl-E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5DAC6B5-202F-C528-0A40-5F22E3E07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89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001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AF2B8E1-02CE-BDD6-EFF4-744E619BA8A7}"/>
              </a:ext>
            </a:extLst>
          </p:cNvPr>
          <p:cNvSpPr txBox="1"/>
          <p:nvPr/>
        </p:nvSpPr>
        <p:spPr>
          <a:xfrm>
            <a:off x="0" y="6410261"/>
            <a:ext cx="3372374" cy="338554"/>
          </a:xfrm>
          <a:prstGeom prst="rect">
            <a:avLst/>
          </a:prstGeom>
          <a:solidFill>
            <a:srgbClr val="E9DAA1"/>
          </a:solidFill>
        </p:spPr>
        <p:txBody>
          <a:bodyPr wrap="square" rtlCol="0">
            <a:spAutoFit/>
          </a:bodyPr>
          <a:lstStyle/>
          <a:p>
            <a:r>
              <a:rPr lang="es-ES" sz="1600" b="1" i="1" dirty="0">
                <a:effectLst/>
                <a:ea typeface="Times New Roman" panose="02020603050405020304" pitchFamily="18" charset="0"/>
              </a:rPr>
              <a:t>Piorno (</a:t>
            </a:r>
            <a:r>
              <a:rPr lang="gl-ES" sz="1600" b="1" i="1" dirty="0" err="1">
                <a:solidFill>
                  <a:srgbClr val="202122"/>
                </a:solidFill>
                <a:effectLst/>
              </a:rPr>
              <a:t>Cytisus</a:t>
            </a:r>
            <a:r>
              <a:rPr lang="gl-ES" sz="1600" b="1" i="1" dirty="0">
                <a:solidFill>
                  <a:srgbClr val="202122"/>
                </a:solidFill>
                <a:effectLst/>
              </a:rPr>
              <a:t> </a:t>
            </a:r>
            <a:r>
              <a:rPr lang="gl-ES" sz="1600" b="1" i="1" dirty="0" err="1">
                <a:solidFill>
                  <a:srgbClr val="202122"/>
                </a:solidFill>
                <a:effectLst/>
              </a:rPr>
              <a:t>oromediterraneus</a:t>
            </a:r>
            <a:r>
              <a:rPr lang="gl-ES" sz="1600" b="1" i="1" dirty="0">
                <a:solidFill>
                  <a:srgbClr val="202122"/>
                </a:solidFill>
                <a:effectLst/>
              </a:rPr>
              <a:t>)</a:t>
            </a:r>
            <a:endParaRPr lang="gl-ES" sz="1600" b="1" i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ED6776B-18B5-5775-BC26-BBFFD6B34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519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207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52126" y="6374252"/>
            <a:ext cx="1919955" cy="338554"/>
          </a:xfrm>
          <a:prstGeom prst="rect">
            <a:avLst/>
          </a:prstGeom>
          <a:solidFill>
            <a:srgbClr val="E9DAA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es-ES" sz="1600" b="1" dirty="0">
                <a:solidFill>
                  <a:schemeClr val="tx1"/>
                </a:solidFill>
                <a:latin typeface="+mn-lt"/>
              </a:rPr>
              <a:t>Cardo</a:t>
            </a:r>
            <a:endParaRPr lang="es-E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062BC6-A4EF-729B-B5AD-5EF5E92EC5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15" y="145194"/>
            <a:ext cx="9128785" cy="604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64306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412185" y="5073958"/>
            <a:ext cx="2909855" cy="1077218"/>
          </a:xfrm>
          <a:prstGeom prst="rect">
            <a:avLst/>
          </a:prstGeom>
          <a:solidFill>
            <a:srgbClr val="E9DAA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es-ES" sz="1600" b="1" dirty="0" err="1">
                <a:solidFill>
                  <a:schemeClr val="tx1"/>
                </a:solidFill>
                <a:latin typeface="+mn-lt"/>
              </a:rPr>
              <a:t>Xunca</a:t>
            </a:r>
            <a:r>
              <a:rPr lang="es-ES" sz="1600" b="1" dirty="0">
                <a:solidFill>
                  <a:schemeClr val="tx1"/>
                </a:solidFill>
                <a:latin typeface="+mn-lt"/>
              </a:rPr>
              <a:t> de algodón </a:t>
            </a:r>
          </a:p>
          <a:p>
            <a:pPr eaLnBrk="1" hangingPunct="1"/>
            <a:r>
              <a:rPr lang="es-ES" sz="1600" b="1" i="1" dirty="0">
                <a:solidFill>
                  <a:schemeClr val="tx1"/>
                </a:solidFill>
                <a:latin typeface="+mn-lt"/>
              </a:rPr>
              <a:t>(</a:t>
            </a:r>
            <a:r>
              <a:rPr lang="gl-ES" sz="1600" b="1" i="1" dirty="0" err="1">
                <a:solidFill>
                  <a:schemeClr val="tx1"/>
                </a:solidFill>
                <a:latin typeface="+mn-lt"/>
              </a:rPr>
              <a:t>Eriophorum</a:t>
            </a:r>
            <a:r>
              <a:rPr lang="gl-ES" sz="1600" b="1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gl-ES" sz="1600" b="1" i="1" dirty="0" err="1">
                <a:solidFill>
                  <a:schemeClr val="tx1"/>
                </a:solidFill>
                <a:latin typeface="+mn-lt"/>
              </a:rPr>
              <a:t>angustifolium</a:t>
            </a:r>
            <a:r>
              <a:rPr lang="gl-ES" sz="1600" b="1" i="1" dirty="0">
                <a:solidFill>
                  <a:schemeClr val="tx1"/>
                </a:solidFill>
                <a:latin typeface="+mn-lt"/>
              </a:rPr>
              <a:t>).</a:t>
            </a:r>
          </a:p>
          <a:p>
            <a:pPr eaLnBrk="1" hangingPunct="1"/>
            <a:r>
              <a:rPr lang="gl-ES" sz="1600" b="1" dirty="0">
                <a:solidFill>
                  <a:schemeClr val="tx1"/>
                </a:solidFill>
                <a:latin typeface="+mn-lt"/>
              </a:rPr>
              <a:t>Planta que medra nas turbeiras e zonas húmidas.</a:t>
            </a:r>
            <a:endParaRPr lang="es-ES" sz="16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F26D30A-BE21-CD19-4729-C1BFB069C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54" y="241874"/>
            <a:ext cx="4246846" cy="637425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A177743-F622-FF77-3001-4A8472736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7783"/>
            <a:ext cx="4757964" cy="316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9937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39" y="6402197"/>
            <a:ext cx="3925529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Subida á serra desde A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Caniza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0B5A076-4F4D-7691-FAC8-60808AD2A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064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678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AF2B8E1-02CE-BDD6-EFF4-744E619BA8A7}"/>
              </a:ext>
            </a:extLst>
          </p:cNvPr>
          <p:cNvSpPr txBox="1"/>
          <p:nvPr/>
        </p:nvSpPr>
        <p:spPr>
          <a:xfrm>
            <a:off x="0" y="6446153"/>
            <a:ext cx="9144000" cy="338554"/>
          </a:xfrm>
          <a:prstGeom prst="rect">
            <a:avLst/>
          </a:prstGeom>
          <a:solidFill>
            <a:srgbClr val="E9DAA1"/>
          </a:solidFill>
        </p:spPr>
        <p:txBody>
          <a:bodyPr wrap="square" rtlCol="0">
            <a:spAutoFit/>
          </a:bodyPr>
          <a:lstStyle/>
          <a:p>
            <a:r>
              <a:rPr lang="pt-BR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Uvas de lagarto (</a:t>
            </a:r>
            <a:r>
              <a:rPr lang="pt-BR" sz="16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S</a:t>
            </a:r>
            <a:r>
              <a:rPr lang="pt-BR" sz="16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edum</a:t>
            </a:r>
            <a:r>
              <a:rPr lang="pt-BR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16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album</a:t>
            </a:r>
            <a:r>
              <a:rPr lang="pt-BR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), unha das primeiras plantas </a:t>
            </a:r>
            <a:r>
              <a:rPr lang="pt-BR" sz="16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</a:t>
            </a:r>
            <a:r>
              <a:rPr lang="pt-BR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colonizar as rochas</a:t>
            </a:r>
            <a:endParaRPr lang="gl-ES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4A0F818-E6A6-9C54-4466-9E2AC9EAF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7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372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A6B40BF-4D39-DF4F-68F5-92EC81D77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35"/>
            <a:ext cx="9144000" cy="6526530"/>
          </a:xfrm>
          <a:prstGeom prst="rect">
            <a:avLst/>
          </a:prstGeom>
        </p:spPr>
      </p:pic>
      <p:sp>
        <p:nvSpPr>
          <p:cNvPr id="70660" name="CuadroTexto 1"/>
          <p:cNvSpPr txBox="1">
            <a:spLocks noChangeArrowheads="1"/>
          </p:cNvSpPr>
          <p:nvPr/>
        </p:nvSpPr>
        <p:spPr bwMode="auto">
          <a:xfrm>
            <a:off x="226296" y="6095863"/>
            <a:ext cx="1292111" cy="338554"/>
          </a:xfrm>
          <a:prstGeom prst="rect">
            <a:avLst/>
          </a:prstGeom>
          <a:solidFill>
            <a:srgbClr val="E9DAA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gl-ES" sz="1600" b="1" dirty="0" err="1">
                <a:latin typeface="+mn-lt"/>
              </a:rPr>
              <a:t>Lique</a:t>
            </a:r>
            <a:endParaRPr lang="pt-BR" altLang="gl-ES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50521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21732" y="700390"/>
            <a:ext cx="9144000" cy="1477328"/>
          </a:xfrm>
          <a:prstGeom prst="rect">
            <a:avLst/>
          </a:prstGeom>
          <a:solidFill>
            <a:srgbClr val="E9DAA1"/>
          </a:solidFill>
        </p:spPr>
        <p:txBody>
          <a:bodyPr wrap="square" rtlCol="0">
            <a:spAutoFit/>
          </a:bodyPr>
          <a:lstStyle/>
          <a:p>
            <a:r>
              <a:rPr lang="pt-BR" sz="18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fauna é variada: lobo, raposo, tourón, donicela, algalia, xabarín, corzo, ourizo cacho, furafollas, diversos tipos de morcegos, azor, gabián, miñato común, rapina cincenta, falcón peregrino, pediz rubia, paspallás, curuxa, avelaiona, mouchos, limpafontes, sapo, ra vermella e verde, lagarto das silvas, lagartixa galega, vibora de Seoane... e unha enorme variedade de insectos.</a:t>
            </a:r>
            <a:endParaRPr lang="gl-E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-21732" y="0"/>
            <a:ext cx="9144000" cy="646331"/>
          </a:xfrm>
          <a:prstGeom prst="rect">
            <a:avLst/>
          </a:prstGeom>
          <a:solidFill>
            <a:srgbClr val="E9DAA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gl-ES" altLang="gl-ES" sz="3600" b="1">
                <a:latin typeface="Calibri" panose="020F0502020204030204" pitchFamily="34" charset="0"/>
                <a:ea typeface="Times New Roman" panose="02020603050405020304" pitchFamily="18" charset="0"/>
              </a:rPr>
              <a:t>FAUNA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78840" y="6011173"/>
            <a:ext cx="1684456" cy="584775"/>
          </a:xfrm>
          <a:prstGeom prst="rect">
            <a:avLst/>
          </a:prstGeom>
          <a:solidFill>
            <a:srgbClr val="E9DAA1"/>
          </a:solidFill>
        </p:spPr>
        <p:txBody>
          <a:bodyPr wrap="square" rtlCol="0">
            <a:spAutoFit/>
          </a:bodyPr>
          <a:lstStyle/>
          <a:p>
            <a:pPr algn="r"/>
            <a:r>
              <a:rPr lang="gl-ES" sz="1600" b="1" dirty="0"/>
              <a:t>Miñato </a:t>
            </a:r>
          </a:p>
          <a:p>
            <a:pPr algn="r"/>
            <a:r>
              <a:rPr lang="gl-ES" sz="1600" b="1" dirty="0"/>
              <a:t>(</a:t>
            </a:r>
            <a:r>
              <a:rPr lang="gl-ES" sz="1600" b="1" i="1" dirty="0" err="1"/>
              <a:t>Buteo</a:t>
            </a:r>
            <a:r>
              <a:rPr lang="gl-ES" sz="1600" b="1" i="1" dirty="0"/>
              <a:t> </a:t>
            </a:r>
            <a:r>
              <a:rPr lang="gl-ES" sz="1600" b="1" i="1" dirty="0" err="1"/>
              <a:t>buteo</a:t>
            </a:r>
            <a:r>
              <a:rPr lang="gl-ES" sz="1600" b="1" dirty="0"/>
              <a:t>)</a:t>
            </a:r>
            <a:endParaRPr lang="gl-ES" sz="1600" i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07BEEB2-DA3B-DC9C-4FE4-C4A182157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52" y="2403898"/>
            <a:ext cx="6442745" cy="433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77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176168" y="4813675"/>
            <a:ext cx="3137484" cy="1323439"/>
          </a:xfrm>
          <a:prstGeom prst="rect">
            <a:avLst/>
          </a:prstGeom>
          <a:solidFill>
            <a:srgbClr val="E9DAA1"/>
          </a:solidFill>
        </p:spPr>
        <p:txBody>
          <a:bodyPr wrap="square" rtlCol="0">
            <a:spAutoFit/>
          </a:bodyPr>
          <a:lstStyle/>
          <a:p>
            <a:r>
              <a:rPr lang="pt-BR" sz="1600" b="1" dirty="0" err="1">
                <a:effectLst/>
                <a:ea typeface="Times New Roman" panose="02020603050405020304" pitchFamily="18" charset="0"/>
              </a:rPr>
              <a:t>Carriza</a:t>
            </a:r>
            <a:r>
              <a:rPr lang="pt-BR" sz="1600" b="1" dirty="0">
                <a:effectLst/>
                <a:ea typeface="Times New Roman" panose="02020603050405020304" pitchFamily="18" charset="0"/>
              </a:rPr>
              <a:t> (</a:t>
            </a:r>
            <a:r>
              <a:rPr lang="pt-BR" sz="1600" b="1" i="1" dirty="0" err="1">
                <a:effectLst/>
                <a:ea typeface="Times New Roman" panose="02020603050405020304" pitchFamily="18" charset="0"/>
              </a:rPr>
              <a:t>Troglodytes</a:t>
            </a:r>
            <a:r>
              <a:rPr lang="pt-BR" sz="1600" b="1" i="1" dirty="0">
                <a:effectLst/>
                <a:ea typeface="Times New Roman" panose="02020603050405020304" pitchFamily="18" charset="0"/>
              </a:rPr>
              <a:t> </a:t>
            </a:r>
            <a:r>
              <a:rPr lang="pt-BR" sz="1600" b="1" i="1" dirty="0" err="1">
                <a:effectLst/>
                <a:ea typeface="Times New Roman" panose="02020603050405020304" pitchFamily="18" charset="0"/>
              </a:rPr>
              <a:t>troglodites</a:t>
            </a:r>
            <a:r>
              <a:rPr lang="pt-BR" sz="1600" b="1" dirty="0">
                <a:effectLst/>
                <a:ea typeface="Times New Roman" panose="02020603050405020304" pitchFamily="18" charset="0"/>
              </a:rPr>
              <a:t>). </a:t>
            </a:r>
          </a:p>
          <a:p>
            <a:r>
              <a:rPr lang="pt-BR" sz="1600" b="1" dirty="0">
                <a:effectLst/>
                <a:ea typeface="Times New Roman" panose="02020603050405020304" pitchFamily="18" charset="0"/>
              </a:rPr>
              <a:t>Un dos </a:t>
            </a:r>
            <a:r>
              <a:rPr lang="pt-BR" sz="1600" b="1" dirty="0" err="1">
                <a:effectLst/>
                <a:ea typeface="Times New Roman" panose="02020603050405020304" pitchFamily="18" charset="0"/>
              </a:rPr>
              <a:t>máis</a:t>
            </a:r>
            <a:r>
              <a:rPr lang="pt-BR" sz="1600" b="1" dirty="0">
                <a:effectLst/>
                <a:ea typeface="Times New Roman" panose="02020603050405020304" pitchFamily="18" charset="0"/>
              </a:rPr>
              <a:t> pequenos e </a:t>
            </a:r>
            <a:r>
              <a:rPr lang="pt-BR" sz="1600" b="1" dirty="0" err="1">
                <a:effectLst/>
                <a:ea typeface="Times New Roman" panose="02020603050405020304" pitchFamily="18" charset="0"/>
              </a:rPr>
              <a:t>máis</a:t>
            </a:r>
            <a:r>
              <a:rPr lang="pt-BR" sz="1600" b="1" dirty="0">
                <a:effectLst/>
                <a:ea typeface="Times New Roman" panose="02020603050405020304" pitchFamily="18" charset="0"/>
              </a:rPr>
              <a:t> </a:t>
            </a:r>
            <a:r>
              <a:rPr lang="pt-BR" sz="1600" b="1" dirty="0" err="1">
                <a:effectLst/>
                <a:ea typeface="Times New Roman" panose="02020603050405020304" pitchFamily="18" charset="0"/>
              </a:rPr>
              <a:t>coñecidos</a:t>
            </a:r>
            <a:r>
              <a:rPr lang="pt-BR" sz="1600" b="1" dirty="0">
                <a:effectLst/>
                <a:ea typeface="Times New Roman" panose="02020603050405020304" pitchFamily="18" charset="0"/>
              </a:rPr>
              <a:t> </a:t>
            </a:r>
            <a:r>
              <a:rPr lang="pt-BR" sz="1600" b="1" dirty="0" err="1">
                <a:effectLst/>
                <a:ea typeface="Times New Roman" panose="02020603050405020304" pitchFamily="18" charset="0"/>
              </a:rPr>
              <a:t>paxaros</a:t>
            </a:r>
            <a:r>
              <a:rPr lang="pt-BR" sz="1600" b="1" dirty="0">
                <a:effectLst/>
                <a:ea typeface="Times New Roman" panose="02020603050405020304" pitchFamily="18" charset="0"/>
              </a:rPr>
              <a:t> galegos. Vive </a:t>
            </a:r>
            <a:r>
              <a:rPr lang="pt-BR" sz="1600" b="1" dirty="0" err="1">
                <a:effectLst/>
                <a:ea typeface="Times New Roman" panose="02020603050405020304" pitchFamily="18" charset="0"/>
              </a:rPr>
              <a:t>en</a:t>
            </a:r>
            <a:r>
              <a:rPr lang="pt-BR" sz="1600" b="1" dirty="0">
                <a:effectLst/>
                <a:ea typeface="Times New Roman" panose="02020603050405020304" pitchFamily="18" charset="0"/>
              </a:rPr>
              <a:t> lugares </a:t>
            </a:r>
            <a:r>
              <a:rPr lang="pt-BR" sz="1600" b="1" dirty="0" err="1">
                <a:effectLst/>
                <a:ea typeface="Times New Roman" panose="02020603050405020304" pitchFamily="18" charset="0"/>
              </a:rPr>
              <a:t>arborados</a:t>
            </a:r>
            <a:r>
              <a:rPr lang="pt-BR" sz="1600" b="1" dirty="0">
                <a:effectLst/>
                <a:ea typeface="Times New Roman" panose="02020603050405020304" pitchFamily="18" charset="0"/>
              </a:rPr>
              <a:t> </a:t>
            </a:r>
            <a:r>
              <a:rPr lang="pt-BR" sz="1600" b="1" dirty="0" err="1">
                <a:effectLst/>
                <a:ea typeface="Times New Roman" panose="02020603050405020304" pitchFamily="18" charset="0"/>
              </a:rPr>
              <a:t>con</a:t>
            </a:r>
            <a:r>
              <a:rPr lang="pt-BR" sz="1600" b="1" dirty="0">
                <a:effectLst/>
                <a:ea typeface="Times New Roman" panose="02020603050405020304" pitchFamily="18" charset="0"/>
              </a:rPr>
              <a:t> mato, sebes, hortas...</a:t>
            </a:r>
            <a:endParaRPr lang="gl-ES" sz="1600" b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57A030D-A012-EFF2-86EE-27841DD40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901" y="0"/>
            <a:ext cx="5066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954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120316" y="5895855"/>
            <a:ext cx="7773723" cy="830997"/>
          </a:xfrm>
          <a:prstGeom prst="rect">
            <a:avLst/>
          </a:prstGeom>
          <a:solidFill>
            <a:srgbClr val="E9DAA1"/>
          </a:solidFill>
        </p:spPr>
        <p:txBody>
          <a:bodyPr wrap="square" rtlCol="0">
            <a:spAutoFit/>
          </a:bodyPr>
          <a:lstStyle/>
          <a:p>
            <a:r>
              <a:rPr lang="pt-BR" sz="1600" b="1" dirty="0" err="1">
                <a:effectLst/>
                <a:ea typeface="Times New Roman" panose="02020603050405020304" pitchFamily="18" charset="0"/>
              </a:rPr>
              <a:t>Bolboreta</a:t>
            </a:r>
            <a:r>
              <a:rPr lang="pt-BR" sz="1600" b="1" dirty="0">
                <a:effectLst/>
                <a:ea typeface="Times New Roman" panose="02020603050405020304" pitchFamily="18" charset="0"/>
              </a:rPr>
              <a:t> </a:t>
            </a:r>
            <a:r>
              <a:rPr lang="pt-BR" sz="1600" b="1" dirty="0" err="1">
                <a:effectLst/>
                <a:ea typeface="Times New Roman" panose="02020603050405020304" pitchFamily="18" charset="0"/>
              </a:rPr>
              <a:t>podalirio</a:t>
            </a:r>
            <a:r>
              <a:rPr lang="pt-BR" sz="1600" b="1" dirty="0">
                <a:effectLst/>
                <a:ea typeface="Times New Roman" panose="02020603050405020304" pitchFamily="18" charset="0"/>
              </a:rPr>
              <a:t> (</a:t>
            </a:r>
            <a:r>
              <a:rPr lang="pt-BR" sz="1600" b="1" i="1" dirty="0" err="1">
                <a:effectLst/>
                <a:ea typeface="Times New Roman" panose="02020603050405020304" pitchFamily="18" charset="0"/>
              </a:rPr>
              <a:t>Iphiclides</a:t>
            </a:r>
            <a:r>
              <a:rPr lang="pt-BR" sz="1600" b="1" i="1" dirty="0">
                <a:effectLst/>
                <a:ea typeface="Times New Roman" panose="02020603050405020304" pitchFamily="18" charset="0"/>
              </a:rPr>
              <a:t> </a:t>
            </a:r>
            <a:r>
              <a:rPr lang="pt-BR" sz="1600" b="1" i="1" dirty="0" err="1">
                <a:effectLst/>
                <a:ea typeface="Times New Roman" panose="02020603050405020304" pitchFamily="18" charset="0"/>
              </a:rPr>
              <a:t>podalirio</a:t>
            </a:r>
            <a:r>
              <a:rPr lang="pt-BR" sz="1600" b="1" dirty="0">
                <a:effectLst/>
                <a:ea typeface="Times New Roman" panose="02020603050405020304" pitchFamily="18" charset="0"/>
              </a:rPr>
              <a:t>), unha das </a:t>
            </a:r>
            <a:r>
              <a:rPr lang="pt-BR" sz="1600" b="1" dirty="0" err="1">
                <a:effectLst/>
                <a:ea typeface="Times New Roman" panose="02020603050405020304" pitchFamily="18" charset="0"/>
              </a:rPr>
              <a:t>máis</a:t>
            </a:r>
            <a:r>
              <a:rPr lang="pt-BR" sz="1600" b="1" dirty="0">
                <a:effectLst/>
                <a:ea typeface="Times New Roman" panose="02020603050405020304" pitchFamily="18" charset="0"/>
              </a:rPr>
              <a:t> grandes </a:t>
            </a:r>
            <a:r>
              <a:rPr lang="pt-BR" sz="1600" b="1" dirty="0" err="1">
                <a:effectLst/>
                <a:ea typeface="Times New Roman" panose="02020603050405020304" pitchFamily="18" charset="0"/>
              </a:rPr>
              <a:t>bolboretas</a:t>
            </a:r>
            <a:r>
              <a:rPr lang="pt-BR" sz="1600" b="1" dirty="0">
                <a:effectLst/>
                <a:ea typeface="Times New Roman" panose="02020603050405020304" pitchFamily="18" charset="0"/>
              </a:rPr>
              <a:t> galegas. Vive </a:t>
            </a:r>
            <a:r>
              <a:rPr lang="pt-BR" sz="1600" b="1" dirty="0" err="1">
                <a:effectLst/>
                <a:ea typeface="Times New Roman" panose="02020603050405020304" pitchFamily="18" charset="0"/>
              </a:rPr>
              <a:t>en</a:t>
            </a:r>
            <a:r>
              <a:rPr lang="pt-BR" sz="1600" b="1" dirty="0">
                <a:effectLst/>
                <a:ea typeface="Times New Roman" panose="02020603050405020304" pitchFamily="18" charset="0"/>
              </a:rPr>
              <a:t> pendentes </a:t>
            </a:r>
            <a:r>
              <a:rPr lang="pt-BR" sz="1600" b="1" dirty="0" err="1">
                <a:effectLst/>
                <a:ea typeface="Times New Roman" panose="02020603050405020304" pitchFamily="18" charset="0"/>
              </a:rPr>
              <a:t>soleadas</a:t>
            </a:r>
            <a:r>
              <a:rPr lang="pt-BR" sz="1600" b="1" dirty="0">
                <a:effectLst/>
                <a:ea typeface="Times New Roman" panose="02020603050405020304" pitchFamily="18" charset="0"/>
              </a:rPr>
              <a:t> </a:t>
            </a:r>
            <a:r>
              <a:rPr lang="pt-BR" sz="1600" b="1" dirty="0" err="1">
                <a:effectLst/>
                <a:ea typeface="Times New Roman" panose="02020603050405020304" pitchFamily="18" charset="0"/>
              </a:rPr>
              <a:t>con</a:t>
            </a:r>
            <a:r>
              <a:rPr lang="pt-BR" sz="1600" b="1" dirty="0">
                <a:effectLst/>
                <a:ea typeface="Times New Roman" panose="02020603050405020304" pitchFamily="18" charset="0"/>
              </a:rPr>
              <a:t> pouca </a:t>
            </a:r>
            <a:r>
              <a:rPr lang="pt-BR" sz="1600" b="1" dirty="0" err="1">
                <a:effectLst/>
                <a:ea typeface="Times New Roman" panose="02020603050405020304" pitchFamily="18" charset="0"/>
              </a:rPr>
              <a:t>vexetación</a:t>
            </a:r>
            <a:r>
              <a:rPr lang="pt-BR" sz="1600" b="1" dirty="0">
                <a:effectLst/>
                <a:ea typeface="Times New Roman" panose="02020603050405020304" pitchFamily="18" charset="0"/>
              </a:rPr>
              <a:t>. As </a:t>
            </a:r>
            <a:r>
              <a:rPr lang="pt-BR" sz="1600" b="1" dirty="0" err="1">
                <a:ea typeface="Times New Roman" panose="02020603050405020304" pitchFamily="18" charset="0"/>
              </a:rPr>
              <a:t>e</a:t>
            </a:r>
            <a:r>
              <a:rPr lang="pt-BR" sz="1600" b="1" dirty="0" err="1">
                <a:effectLst/>
                <a:ea typeface="Times New Roman" panose="02020603050405020304" pitchFamily="18" charset="0"/>
              </a:rPr>
              <a:t>irugas</a:t>
            </a:r>
            <a:r>
              <a:rPr lang="pt-BR" sz="1600" b="1" dirty="0">
                <a:effectLst/>
                <a:ea typeface="Times New Roman" panose="02020603050405020304" pitchFamily="18" charset="0"/>
              </a:rPr>
              <a:t> </a:t>
            </a:r>
            <a:r>
              <a:rPr lang="pt-BR" sz="1600" b="1" dirty="0" err="1">
                <a:effectLst/>
                <a:ea typeface="Times New Roman" panose="02020603050405020304" pitchFamily="18" charset="0"/>
              </a:rPr>
              <a:t>aliméntanse</a:t>
            </a:r>
            <a:r>
              <a:rPr lang="pt-BR" sz="1600" b="1" dirty="0">
                <a:effectLst/>
                <a:ea typeface="Times New Roman" panose="02020603050405020304" pitchFamily="18" charset="0"/>
              </a:rPr>
              <a:t> de </a:t>
            </a:r>
            <a:r>
              <a:rPr lang="pt-BR" sz="1600" b="1" dirty="0" err="1">
                <a:effectLst/>
                <a:ea typeface="Times New Roman" panose="02020603050405020304" pitchFamily="18" charset="0"/>
              </a:rPr>
              <a:t>follas</a:t>
            </a:r>
            <a:r>
              <a:rPr lang="pt-BR" sz="1600" b="1" dirty="0">
                <a:effectLst/>
                <a:ea typeface="Times New Roman" panose="02020603050405020304" pitchFamily="18" charset="0"/>
              </a:rPr>
              <a:t> de </a:t>
            </a:r>
            <a:r>
              <a:rPr lang="pt-BR" sz="1600" b="1" dirty="0" err="1">
                <a:effectLst/>
                <a:ea typeface="Times New Roman" panose="02020603050405020304" pitchFamily="18" charset="0"/>
              </a:rPr>
              <a:t>abruñeiros</a:t>
            </a:r>
            <a:r>
              <a:rPr lang="pt-BR" sz="1600" b="1" dirty="0">
                <a:effectLst/>
                <a:ea typeface="Times New Roman" panose="02020603050405020304" pitchFamily="18" charset="0"/>
              </a:rPr>
              <a:t> e </a:t>
            </a:r>
            <a:r>
              <a:rPr lang="pt-BR" sz="1600" b="1" dirty="0" err="1">
                <a:effectLst/>
                <a:ea typeface="Times New Roman" panose="02020603050405020304" pitchFamily="18" charset="0"/>
              </a:rPr>
              <a:t>árbores</a:t>
            </a:r>
            <a:r>
              <a:rPr lang="pt-BR" sz="1600" b="1" dirty="0">
                <a:effectLst/>
                <a:ea typeface="Times New Roman" panose="02020603050405020304" pitchFamily="18" charset="0"/>
              </a:rPr>
              <a:t> </a:t>
            </a:r>
            <a:r>
              <a:rPr lang="pt-BR" sz="1600" b="1" dirty="0" err="1">
                <a:effectLst/>
                <a:ea typeface="Times New Roman" panose="02020603050405020304" pitchFamily="18" charset="0"/>
              </a:rPr>
              <a:t>froiteiras</a:t>
            </a:r>
            <a:r>
              <a:rPr lang="pt-BR" sz="1600" b="1" dirty="0">
                <a:effectLst/>
                <a:ea typeface="Times New Roman" panose="02020603050405020304" pitchFamily="18" charset="0"/>
              </a:rPr>
              <a:t>.</a:t>
            </a:r>
            <a:endParaRPr lang="gl-ES" sz="1600" b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788971-A4D4-A79D-C58C-4884890256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8727"/>
            <a:ext cx="9023684" cy="578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467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C0A580-134E-7D97-18D1-8DEEAC80022B}"/>
              </a:ext>
            </a:extLst>
          </p:cNvPr>
          <p:cNvSpPr txBox="1"/>
          <p:nvPr/>
        </p:nvSpPr>
        <p:spPr>
          <a:xfrm>
            <a:off x="135955" y="6407583"/>
            <a:ext cx="3446144" cy="338554"/>
          </a:xfrm>
          <a:prstGeom prst="rect">
            <a:avLst/>
          </a:prstGeom>
          <a:solidFill>
            <a:srgbClr val="E9DAA1"/>
          </a:solidFill>
        </p:spPr>
        <p:txBody>
          <a:bodyPr wrap="square" rtlCol="0">
            <a:spAutoFit/>
          </a:bodyPr>
          <a:lstStyle/>
          <a:p>
            <a:r>
              <a:rPr lang="gl-ES" sz="1600" b="1" dirty="0"/>
              <a:t>Carricanta </a:t>
            </a:r>
            <a:r>
              <a:rPr lang="gl-ES" sz="1600" b="1" i="1" dirty="0"/>
              <a:t>(</a:t>
            </a:r>
            <a:r>
              <a:rPr lang="gl-ES" sz="1600" b="1" i="1" dirty="0" err="1"/>
              <a:t>Ephippigera</a:t>
            </a:r>
            <a:r>
              <a:rPr lang="gl-ES" sz="1600" b="1" i="1" dirty="0"/>
              <a:t> </a:t>
            </a:r>
            <a:r>
              <a:rPr lang="gl-ES" sz="1600" b="1" i="1" dirty="0" err="1"/>
              <a:t>ephippiger</a:t>
            </a:r>
            <a:r>
              <a:rPr lang="gl-ES" sz="1600" b="1" i="1" dirty="0"/>
              <a:t>)</a:t>
            </a:r>
            <a:endParaRPr lang="gl-ES" sz="1600" i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E495B8-AED1-4E73-D82E-DF19C7CD47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6502"/>
            <a:ext cx="9144000" cy="605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384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1AD9FE0-115A-8175-B2A7-E626D0A59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5694"/>
            <a:ext cx="9144000" cy="609219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-21732" y="745694"/>
            <a:ext cx="9144000" cy="707886"/>
          </a:xfrm>
          <a:prstGeom prst="rect">
            <a:avLst/>
          </a:prstGeom>
          <a:solidFill>
            <a:srgbClr val="E9DAA1"/>
          </a:solidFill>
        </p:spPr>
        <p:txBody>
          <a:bodyPr wrap="square" rtlCol="0">
            <a:spAutoFit/>
          </a:bodyPr>
          <a:lstStyle/>
          <a:p>
            <a:r>
              <a:rPr lang="gl-ES" sz="2000" b="1" dirty="0"/>
              <a:t>Na serra consérvanse restos arqueolóxicos (mámoas), capelas, asentamentos, canastros, refuxios... e costumes tradicionais como a rapa das bestas nos curros.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-21732" y="0"/>
            <a:ext cx="9144000" cy="646331"/>
          </a:xfrm>
          <a:prstGeom prst="rect">
            <a:avLst/>
          </a:prstGeom>
          <a:solidFill>
            <a:srgbClr val="E9DAA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gl-ES" altLang="gl-ES" sz="3600" b="1">
                <a:latin typeface="Calibri" panose="020F0502020204030204" pitchFamily="34" charset="0"/>
                <a:ea typeface="Times New Roman" panose="02020603050405020304" pitchFamily="18" charset="0"/>
              </a:rPr>
              <a:t>PATRIMONIO CULTURAL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3A83E77-0C10-F3CF-1B02-71292FA73E4D}"/>
              </a:ext>
            </a:extLst>
          </p:cNvPr>
          <p:cNvSpPr txBox="1"/>
          <p:nvPr/>
        </p:nvSpPr>
        <p:spPr>
          <a:xfrm>
            <a:off x="144344" y="6382416"/>
            <a:ext cx="1944515" cy="338554"/>
          </a:xfrm>
          <a:prstGeom prst="rect">
            <a:avLst/>
          </a:prstGeom>
          <a:solidFill>
            <a:srgbClr val="E9DAA1"/>
          </a:solidFill>
        </p:spPr>
        <p:txBody>
          <a:bodyPr wrap="square" rtlCol="0">
            <a:spAutoFit/>
          </a:bodyPr>
          <a:lstStyle/>
          <a:p>
            <a:r>
              <a:rPr lang="gl-ES" sz="1600" b="1" dirty="0"/>
              <a:t>Curro do Faro</a:t>
            </a:r>
            <a:endParaRPr lang="gl-ES" sz="1600" i="1" dirty="0"/>
          </a:p>
        </p:txBody>
      </p:sp>
    </p:spTree>
    <p:extLst>
      <p:ext uri="{BB962C8B-B14F-4D97-AF65-F5344CB8AC3E}">
        <p14:creationId xmlns:p14="http://schemas.microsoft.com/office/powerpoint/2010/main" val="38559839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63443"/>
            <a:ext cx="2105637" cy="338554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Curro da </a:t>
            </a:r>
            <a:r>
              <a:rPr kumimoji="0" lang="pt-BR" altLang="gl-E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Laceira</a:t>
            </a:r>
            <a:endParaRPr kumimoji="0" lang="pt-BR" altLang="gl-E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A6DD517-D808-2A22-BD60-AAF37EC79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976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437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90A62F20-0C2B-EAC0-AFB5-A9440AEB4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82" y="6437337"/>
            <a:ext cx="6296385" cy="338554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Refuxio</a:t>
            </a:r>
            <a:r>
              <a:rPr kumimoji="0" lang="pt-BR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aproveitando uns penedos graníticos no alto do Coto do </a:t>
            </a:r>
            <a:r>
              <a:rPr kumimoji="0" lang="pt-BR" altLang="gl-E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Xuez</a:t>
            </a:r>
            <a:r>
              <a:rPr kumimoji="0" lang="pt-BR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gl-ES" altLang="gl-E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228E40A-E36A-161A-5F2F-1BEA73FE3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458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313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CC15E2F-BAE3-DEC1-6786-37D562D5DC14}"/>
              </a:ext>
            </a:extLst>
          </p:cNvPr>
          <p:cNvSpPr txBox="1"/>
          <p:nvPr/>
        </p:nvSpPr>
        <p:spPr>
          <a:xfrm>
            <a:off x="127566" y="6326013"/>
            <a:ext cx="1776735" cy="338554"/>
          </a:xfrm>
          <a:prstGeom prst="rect">
            <a:avLst/>
          </a:prstGeom>
          <a:solidFill>
            <a:srgbClr val="E9DAA1"/>
          </a:solidFill>
        </p:spPr>
        <p:txBody>
          <a:bodyPr wrap="square" rtlCol="0">
            <a:spAutoFit/>
          </a:bodyPr>
          <a:lstStyle/>
          <a:p>
            <a:r>
              <a:rPr lang="gl-ES" sz="1600" b="1" dirty="0" err="1"/>
              <a:t>Vivenzo</a:t>
            </a:r>
            <a:r>
              <a:rPr lang="gl-ES" sz="1600" b="1" dirty="0"/>
              <a:t> (Melón)</a:t>
            </a:r>
            <a:endParaRPr lang="gl-ES" sz="1600" i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8A55AA0-8C6D-F859-19F8-F789D8C29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433"/>
            <a:ext cx="9093103" cy="601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23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61" y="6321274"/>
            <a:ext cx="1466559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As </a:t>
            </a:r>
            <a:r>
              <a:rPr kumimoji="0" lang="pt-BR" altLang="gl-E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Chans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68D22B-D01B-28CF-19F7-93FC11E37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94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522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9682FE4-EBB0-FE1E-D396-285F8B6FC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569"/>
            <a:ext cx="9222430" cy="614444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87D3706-75E8-9D42-9659-AF5180366661}"/>
              </a:ext>
            </a:extLst>
          </p:cNvPr>
          <p:cNvSpPr txBox="1"/>
          <p:nvPr/>
        </p:nvSpPr>
        <p:spPr>
          <a:xfrm>
            <a:off x="127566" y="6383530"/>
            <a:ext cx="3077028" cy="338554"/>
          </a:xfrm>
          <a:prstGeom prst="rect">
            <a:avLst/>
          </a:prstGeom>
          <a:solidFill>
            <a:srgbClr val="E9DAA1"/>
          </a:solidFill>
        </p:spPr>
        <p:txBody>
          <a:bodyPr wrap="square" rtlCol="0">
            <a:spAutoFit/>
          </a:bodyPr>
          <a:lstStyle/>
          <a:p>
            <a:r>
              <a:rPr lang="gl-ES" sz="1600" b="1" dirty="0"/>
              <a:t>Cabaceiros de </a:t>
            </a:r>
            <a:r>
              <a:rPr lang="gl-ES" sz="1600" b="1" dirty="0" err="1"/>
              <a:t>Vivenzo</a:t>
            </a:r>
            <a:r>
              <a:rPr lang="gl-ES" sz="1600" b="1" dirty="0"/>
              <a:t> (Melón)</a:t>
            </a:r>
            <a:endParaRPr lang="gl-ES" sz="1600" i="1" dirty="0"/>
          </a:p>
        </p:txBody>
      </p:sp>
    </p:spTree>
    <p:extLst>
      <p:ext uri="{BB962C8B-B14F-4D97-AF65-F5344CB8AC3E}">
        <p14:creationId xmlns:p14="http://schemas.microsoft.com/office/powerpoint/2010/main" val="39269622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90A62F20-0C2B-EAC0-AFB5-A9440AEB4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36" y="3795148"/>
            <a:ext cx="3179428" cy="584775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gl-E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Ermida</a:t>
            </a:r>
            <a:r>
              <a:rPr kumimoji="0" lang="es-ES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da </a:t>
            </a:r>
            <a:r>
              <a:rPr kumimoji="0" lang="es-ES" altLang="gl-E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Xestosa</a:t>
            </a:r>
            <a:r>
              <a:rPr kumimoji="0" lang="es-ES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s-ES" altLang="gl-ES" sz="1600" b="1" dirty="0"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kumimoji="0" lang="es-ES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an </a:t>
            </a:r>
            <a:r>
              <a:rPr lang="es-ES" altLang="gl-ES" sz="1600" b="1" dirty="0"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kumimoji="0" lang="es-ES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alvador de Prado, O </a:t>
            </a:r>
            <a:r>
              <a:rPr kumimoji="0" lang="es-ES" altLang="gl-E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Covelo</a:t>
            </a:r>
            <a:r>
              <a:rPr kumimoji="0" lang="es-ES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kumimoji="0" lang="es-ES" altLang="gl-E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A2BF5FA-0968-6780-785D-E9695DD60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6" y="82948"/>
            <a:ext cx="5402510" cy="359942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FD3F7FC-9CF5-6D59-C0B3-9B530E50F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912" y="3850751"/>
            <a:ext cx="4513695" cy="3007249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7371C193-A7AD-11D2-B855-CD9EEA11E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9887" y="4699401"/>
            <a:ext cx="1712754" cy="181588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gl-E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Sartego</a:t>
            </a:r>
            <a:r>
              <a:rPr kumimoji="0" lang="es-ES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antropomorfo.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gl-ES" sz="1600" b="1" dirty="0">
                <a:cs typeface="Calibri" panose="020F0502020204030204" pitchFamily="34" charset="0"/>
              </a:rPr>
              <a:t>Segundo a tradición </a:t>
            </a:r>
            <a:r>
              <a:rPr lang="es-ES" altLang="gl-ES" sz="1600" b="1" dirty="0" err="1">
                <a:cs typeface="Calibri" panose="020F0502020204030204" pitchFamily="34" charset="0"/>
              </a:rPr>
              <a:t>ao</a:t>
            </a:r>
            <a:r>
              <a:rPr lang="es-ES" altLang="gl-ES" sz="1600" b="1" dirty="0">
                <a:cs typeface="Calibri" panose="020F0502020204030204" pitchFamily="34" charset="0"/>
              </a:rPr>
              <a:t> meter as </a:t>
            </a:r>
            <a:r>
              <a:rPr lang="es-ES" altLang="gl-ES" sz="1600" b="1" dirty="0" err="1">
                <a:cs typeface="Calibri" panose="020F0502020204030204" pitchFamily="34" charset="0"/>
              </a:rPr>
              <a:t>mans</a:t>
            </a:r>
            <a:r>
              <a:rPr lang="es-ES" altLang="gl-ES" sz="1600" b="1" dirty="0">
                <a:cs typeface="Calibri" panose="020F0502020204030204" pitchFamily="34" charset="0"/>
              </a:rPr>
              <a:t> </a:t>
            </a:r>
            <a:r>
              <a:rPr lang="es-ES" altLang="gl-ES" sz="1600" b="1" dirty="0" err="1">
                <a:cs typeface="Calibri" panose="020F0502020204030204" pitchFamily="34" charset="0"/>
              </a:rPr>
              <a:t>na</a:t>
            </a:r>
            <a:r>
              <a:rPr lang="es-ES" altLang="gl-ES" sz="1600" b="1" dirty="0">
                <a:cs typeface="Calibri" panose="020F0502020204030204" pitchFamily="34" charset="0"/>
              </a:rPr>
              <a:t> </a:t>
            </a:r>
            <a:r>
              <a:rPr lang="es-ES" altLang="gl-ES" sz="1600" b="1" dirty="0" err="1">
                <a:cs typeface="Calibri" panose="020F0502020204030204" pitchFamily="34" charset="0"/>
              </a:rPr>
              <a:t>auga</a:t>
            </a:r>
            <a:r>
              <a:rPr lang="es-ES" altLang="gl-ES" sz="1600" b="1" dirty="0">
                <a:cs typeface="Calibri" panose="020F0502020204030204" pitchFamily="34" charset="0"/>
              </a:rPr>
              <a:t> </a:t>
            </a:r>
            <a:r>
              <a:rPr lang="es-ES" altLang="gl-ES" sz="1600" b="1" dirty="0" err="1">
                <a:cs typeface="Calibri" panose="020F0502020204030204" pitchFamily="34" charset="0"/>
              </a:rPr>
              <a:t>cúranse</a:t>
            </a:r>
            <a:r>
              <a:rPr lang="es-ES" altLang="gl-ES" sz="1600" b="1" dirty="0">
                <a:cs typeface="Calibri" panose="020F0502020204030204" pitchFamily="34" charset="0"/>
              </a:rPr>
              <a:t> as </a:t>
            </a:r>
            <a:r>
              <a:rPr lang="es-ES" altLang="gl-ES" sz="1600" b="1" dirty="0" err="1">
                <a:cs typeface="Calibri" panose="020F0502020204030204" pitchFamily="34" charset="0"/>
              </a:rPr>
              <a:t>enfermidades</a:t>
            </a:r>
            <a:endParaRPr kumimoji="0" lang="es-ES" altLang="gl-E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848793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6048" y="764470"/>
            <a:ext cx="4077050" cy="1477328"/>
          </a:xfrm>
          <a:prstGeom prst="rect">
            <a:avLst/>
          </a:prstGeom>
          <a:solidFill>
            <a:srgbClr val="E9DAA1"/>
          </a:solidFill>
        </p:spPr>
        <p:txBody>
          <a:bodyPr wrap="square" rtlCol="0">
            <a:spAutoFit/>
          </a:bodyPr>
          <a:lstStyle/>
          <a:p>
            <a:r>
              <a:rPr lang="gl-ES" b="1" dirty="0"/>
              <a:t>Agricultura</a:t>
            </a:r>
          </a:p>
          <a:p>
            <a:r>
              <a:rPr lang="gl-ES" b="1" dirty="0"/>
              <a:t>Gandaría </a:t>
            </a:r>
          </a:p>
          <a:p>
            <a:r>
              <a:rPr lang="gl-ES" b="1" dirty="0"/>
              <a:t>Explotacións forestais</a:t>
            </a:r>
          </a:p>
          <a:p>
            <a:r>
              <a:rPr lang="gl-ES" b="1" dirty="0"/>
              <a:t>Xeración de enerxía eléctrica</a:t>
            </a:r>
          </a:p>
          <a:p>
            <a:r>
              <a:rPr lang="gl-ES" b="1" dirty="0" err="1"/>
              <a:t>Lercer</a:t>
            </a:r>
            <a:endParaRPr lang="gl-ES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-21732" y="0"/>
            <a:ext cx="9144000" cy="646331"/>
          </a:xfrm>
          <a:prstGeom prst="rect">
            <a:avLst/>
          </a:prstGeom>
          <a:solidFill>
            <a:srgbClr val="E9DAA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gl-ES" altLang="gl-ES" sz="3600" b="1" dirty="0">
                <a:latin typeface="Calibri" panose="020F0502020204030204" pitchFamily="34" charset="0"/>
                <a:ea typeface="Times New Roman" panose="02020603050405020304" pitchFamily="18" charset="0"/>
              </a:rPr>
              <a:t>APROVEITAMENTO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6209773-92BA-CBC5-05B0-D9B78D215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50" y="764470"/>
            <a:ext cx="4004637" cy="60107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4EDA80D-78CC-CE8D-A483-63BD439A0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" y="3137483"/>
            <a:ext cx="4911677" cy="300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918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D5B8BAA-C613-C5EF-145E-F7147F85C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724" y="6360640"/>
            <a:ext cx="1442907" cy="338554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gl-E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Cabalos</a:t>
            </a:r>
            <a:r>
              <a:rPr kumimoji="0" lang="es-ES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22DEF0A-E24E-8CDD-896A-662B65626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06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198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D5B8BAA-C613-C5EF-145E-F7147F85C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34" y="6394795"/>
            <a:ext cx="1677799" cy="338554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Gando </a:t>
            </a:r>
            <a:r>
              <a:rPr kumimoji="0" lang="es-ES" altLang="gl-E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vacún</a:t>
            </a:r>
            <a:endParaRPr kumimoji="0" lang="es-ES" altLang="gl-E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A165BF3-B7A5-08CD-6ED5-30A0083E8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51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647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D5B8BAA-C613-C5EF-145E-F7147F85C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001" y="6453518"/>
            <a:ext cx="964735" cy="338554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gl-ES" sz="1600" b="1" dirty="0" err="1"/>
              <a:t>X</a:t>
            </a:r>
            <a:r>
              <a:rPr kumimoji="0" lang="es-ES" altLang="gl-E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atos</a:t>
            </a:r>
            <a:endParaRPr kumimoji="0" lang="es-ES" altLang="gl-E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42C50A6-22D0-1518-D154-2EFEA7A4C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605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853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BE6AED7-DD8C-BA9C-A1CD-DE05D99699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90" y="0"/>
            <a:ext cx="3608821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C62A930-6A96-CDEA-A93C-FF849441A9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246566" cy="58764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72277E-922F-C265-6E43-D215B188A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141340"/>
            <a:ext cx="3608820" cy="338554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Rutas polos cumes do Faro de Avión</a:t>
            </a:r>
            <a:endParaRPr kumimoji="0" lang="es-ES" altLang="gl-E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255888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D5B8BAA-C613-C5EF-145E-F7147F85C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062" y="5431001"/>
            <a:ext cx="3179428" cy="584775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gl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Observatorio astronómico no cume do Castelo do Faro de Avión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E3E39B-2E0F-27CA-6967-489FC4839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33" y="0"/>
            <a:ext cx="4569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665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739303"/>
            <a:ext cx="9144000" cy="369332"/>
          </a:xfrm>
          <a:prstGeom prst="rect">
            <a:avLst/>
          </a:prstGeom>
          <a:solidFill>
            <a:srgbClr val="E9DAA1"/>
          </a:solidFill>
        </p:spPr>
        <p:txBody>
          <a:bodyPr wrap="square" rtlCol="0">
            <a:spAutoFit/>
          </a:bodyPr>
          <a:lstStyle/>
          <a:p>
            <a:r>
              <a:rPr lang="es-ES" b="1" dirty="0"/>
              <a:t>E</a:t>
            </a:r>
            <a:r>
              <a:rPr lang="gl-ES" b="1" dirty="0" err="1"/>
              <a:t>species</a:t>
            </a:r>
            <a:r>
              <a:rPr lang="gl-ES" b="1" dirty="0"/>
              <a:t> invasoras, parques eólicos, incendios forestais, erosión...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-21732" y="0"/>
            <a:ext cx="9144000" cy="646331"/>
          </a:xfrm>
          <a:prstGeom prst="rect">
            <a:avLst/>
          </a:prstGeom>
          <a:solidFill>
            <a:srgbClr val="E9DAA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gl-ES" altLang="gl-ES" sz="3600" b="1" dirty="0">
                <a:latin typeface="Calibri" panose="020F0502020204030204" pitchFamily="34" charset="0"/>
                <a:ea typeface="Times New Roman" panose="02020603050405020304" pitchFamily="18" charset="0"/>
              </a:rPr>
              <a:t>PROBLEMAS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C815F8B-27B3-45F1-AAE6-3558038A23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08634"/>
            <a:ext cx="9144000" cy="559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852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05051" y="6138733"/>
            <a:ext cx="5561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1400" b="1" dirty="0">
                <a:solidFill>
                  <a:srgbClr val="E9DAA1"/>
                </a:solidFill>
              </a:rPr>
              <a:t>MONTAXE E FOTOS: Adela Leiro, </a:t>
            </a:r>
            <a:r>
              <a:rPr lang="gl-ES" sz="1400" b="1" dirty="0" err="1">
                <a:solidFill>
                  <a:srgbClr val="E9DAA1"/>
                </a:solidFill>
              </a:rPr>
              <a:t>Mon</a:t>
            </a:r>
            <a:r>
              <a:rPr lang="gl-ES" sz="1400" b="1" dirty="0">
                <a:solidFill>
                  <a:srgbClr val="E9DAA1"/>
                </a:solidFill>
              </a:rPr>
              <a:t> </a:t>
            </a:r>
            <a:r>
              <a:rPr lang="gl-ES" sz="1400" b="1" dirty="0" err="1">
                <a:solidFill>
                  <a:srgbClr val="E9DAA1"/>
                </a:solidFill>
              </a:rPr>
              <a:t>Daporta</a:t>
            </a:r>
            <a:r>
              <a:rPr lang="gl-ES" sz="1400" b="1" dirty="0">
                <a:solidFill>
                  <a:srgbClr val="E9DAA1"/>
                </a:solidFill>
              </a:rPr>
              <a:t> </a:t>
            </a:r>
          </a:p>
          <a:p>
            <a:pPr algn="ctr"/>
            <a:r>
              <a:rPr lang="gl-ES" sz="1400" b="1" dirty="0">
                <a:solidFill>
                  <a:srgbClr val="E9DAA1"/>
                </a:solidFill>
              </a:rPr>
              <a:t>xullo 2022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011F925-DBBB-7A5A-24F8-AEA0A5BB5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43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55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83" y="6312668"/>
            <a:ext cx="2171623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Laxe da Moura</a:t>
            </a:r>
            <a:endParaRPr kumimoji="0" lang="pt-BR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CC63646-FD6C-A241-7CE3-5667F3F58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347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24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C6F9CA-2E8B-E932-1C36-D8F8602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349" y="6413336"/>
            <a:ext cx="4771822" cy="369332"/>
          </a:xfrm>
          <a:prstGeom prst="rect">
            <a:avLst/>
          </a:prstGeom>
          <a:solidFill>
            <a:srgbClr val="E9DAA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gl-E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Vista cara ao norte desde a Laxe da Moura</a:t>
            </a:r>
            <a:endParaRPr kumimoji="0" lang="gl-ES" altLang="gl-E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D2647F-D85D-1C9C-08E3-04F41CFB2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229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790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1072</Words>
  <Application>Microsoft Office PowerPoint</Application>
  <PresentationFormat>Presentación en pantalla (4:3)</PresentationFormat>
  <Paragraphs>156</Paragraphs>
  <Slides>79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79</vt:i4>
      </vt:variant>
    </vt:vector>
  </HeadingPairs>
  <TitlesOfParts>
    <vt:vector size="85" baseType="lpstr">
      <vt:lpstr>Arial</vt:lpstr>
      <vt:lpstr>Arial Black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Adela</dc:creator>
  <cp:lastModifiedBy>LENOVO</cp:lastModifiedBy>
  <cp:revision>138</cp:revision>
  <dcterms:created xsi:type="dcterms:W3CDTF">2015-01-22T18:06:11Z</dcterms:created>
  <dcterms:modified xsi:type="dcterms:W3CDTF">2022-07-07T10:39:20Z</dcterms:modified>
</cp:coreProperties>
</file>